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Roboto Slab"/>
      <p:regular r:id="rId57"/>
      <p:bold r:id="rId58"/>
    </p:embeddedFont>
    <p:embeddedFont>
      <p:font typeface="Exo 2"/>
      <p:regular r:id="rId59"/>
      <p:bold r:id="rId60"/>
      <p:italic r:id="rId61"/>
      <p:boldItalic r:id="rId62"/>
    </p:embeddedFont>
    <p:embeddedFont>
      <p:font typeface="Exo 2 ExtraBold"/>
      <p:bold r:id="rId63"/>
      <p:boldItalic r:id="rId64"/>
    </p:embeddedFont>
    <p:embeddedFont>
      <p:font typeface="Source Sans Pr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9" roundtripDataSignature="AMtx7mhoxJNPmjqpEuvMIMAHzRede1hD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D459B6-6DDE-4571-B7CD-494F57365711}">
  <a:tblStyle styleId="{79D459B6-6DDE-4571-B7CD-494F5736571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12E9999-65DE-410C-9E32-EFEBDF1DD13C}"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Exo2-boldItalic.fntdata"/><Relationship Id="rId61" Type="http://schemas.openxmlformats.org/officeDocument/2006/relationships/font" Target="fonts/Exo2-italic.fntdata"/><Relationship Id="rId20" Type="http://schemas.openxmlformats.org/officeDocument/2006/relationships/slide" Target="slides/slide15.xml"/><Relationship Id="rId64" Type="http://schemas.openxmlformats.org/officeDocument/2006/relationships/font" Target="fonts/Exo2ExtraBold-boldItalic.fntdata"/><Relationship Id="rId63" Type="http://schemas.openxmlformats.org/officeDocument/2006/relationships/font" Target="fonts/Exo2ExtraBold-bold.fntdata"/><Relationship Id="rId22" Type="http://schemas.openxmlformats.org/officeDocument/2006/relationships/slide" Target="slides/slide17.xml"/><Relationship Id="rId66" Type="http://schemas.openxmlformats.org/officeDocument/2006/relationships/font" Target="fonts/SourceSansPro-bold.fntdata"/><Relationship Id="rId21" Type="http://schemas.openxmlformats.org/officeDocument/2006/relationships/slide" Target="slides/slide16.xml"/><Relationship Id="rId65" Type="http://schemas.openxmlformats.org/officeDocument/2006/relationships/font" Target="fonts/SourceSansPro-regular.fntdata"/><Relationship Id="rId24" Type="http://schemas.openxmlformats.org/officeDocument/2006/relationships/slide" Target="slides/slide19.xml"/><Relationship Id="rId68" Type="http://schemas.openxmlformats.org/officeDocument/2006/relationships/font" Target="fonts/SourceSansPro-boldItalic.fntdata"/><Relationship Id="rId23" Type="http://schemas.openxmlformats.org/officeDocument/2006/relationships/slide" Target="slides/slide18.xml"/><Relationship Id="rId67" Type="http://schemas.openxmlformats.org/officeDocument/2006/relationships/font" Target="fonts/SourceSansPro-italic.fntdata"/><Relationship Id="rId60" Type="http://schemas.openxmlformats.org/officeDocument/2006/relationships/font" Target="fonts/Exo2-bold.fntdata"/><Relationship Id="rId26" Type="http://schemas.openxmlformats.org/officeDocument/2006/relationships/slide" Target="slides/slide21.xml"/><Relationship Id="rId25" Type="http://schemas.openxmlformats.org/officeDocument/2006/relationships/slide" Target="slides/slide20.xml"/><Relationship Id="rId69"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Slab-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Exo2-regular.fntdata"/><Relationship Id="rId14" Type="http://schemas.openxmlformats.org/officeDocument/2006/relationships/slide" Target="slides/slide9.xml"/><Relationship Id="rId58" Type="http://schemas.openxmlformats.org/officeDocument/2006/relationships/font" Target="fonts/RobotoSlab-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25b4954b75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225b4954b75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25b4954b75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25b4954b75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25b4954b75_0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225b4954b75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4b7bf508f3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24b7bf508f3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b7bf508f3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24b7bf508f3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4b7bf508f3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24b7bf508f3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b7bf508f3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24b7bf508f3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4b7bf508f3_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24b7bf508f3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4b7bf508f3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24b7bf508f3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b7bf508f3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24b7bf508f3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25b4954b75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225b4954b75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25b4954b75_0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225b4954b75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25b4954b75_0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225b4954b75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4b8170d2f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24b8170d2fb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b77f728cd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4b77f728c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25b4954b75_0_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225b4954b75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b8170d2fb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24b8170d2fb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4b77f728cd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24b77f728cd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4b77f728cd_0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24b77f728cd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4b77f728cd_0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24b77f728cd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25b4954b75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225b4954b75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4b7bf508f3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24b7bf508f3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4b8170d2fb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24b8170d2fb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4b77f728cd_0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24b77f728cd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4b9f6fcfe7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24b9f6fcfe7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25b4954b75_0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225b4954b75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25b4954b75_0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225b4954b75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4b7bf508f3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24b7bf508f3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4b77f728cd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24b77f728cd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4b7bf508f3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24b7bf508f3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25b4954b75_0_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225b4954b75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4b7bf508f3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24b7bf508f3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25b4954b75_0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225b4954b75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4b77f728cd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4b77f728cd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25b4954b75_0_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225b4954b75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25b4954b75_0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225b4954b75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25b4954b75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225b4954b75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4b77f728cd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24b77f728cd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4b77f728cd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24b77f728cd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4b8170d6bd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24b8170d6bd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4b7fa4722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24b7fa4722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25b4954b75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225b4954b75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25b4954b75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225b4954b75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4b77f728cd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24b77f728cd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25b4954b75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225b4954b75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25b4954b75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225b4954b75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4baf0ffac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24baf0ffac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25b4954b75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225b4954b75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18"/>
          <p:cNvSpPr txBox="1"/>
          <p:nvPr>
            <p:ph type="ctrTitle"/>
          </p:nvPr>
        </p:nvSpPr>
        <p:spPr>
          <a:xfrm>
            <a:off x="1700185" y="1991850"/>
            <a:ext cx="5807400" cy="115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800"/>
              <a:buNone/>
              <a:defRPr b="1" sz="4350"/>
            </a:lvl1pPr>
            <a:lvl2pPr lvl="1" algn="l">
              <a:lnSpc>
                <a:spcPct val="100000"/>
              </a:lnSpc>
              <a:spcBef>
                <a:spcPts val="0"/>
              </a:spcBef>
              <a:spcAft>
                <a:spcPts val="0"/>
              </a:spcAft>
              <a:buSzPts val="5800"/>
              <a:buNone/>
              <a:defRPr b="1" sz="4350"/>
            </a:lvl2pPr>
            <a:lvl3pPr lvl="2" algn="l">
              <a:lnSpc>
                <a:spcPct val="100000"/>
              </a:lnSpc>
              <a:spcBef>
                <a:spcPts val="0"/>
              </a:spcBef>
              <a:spcAft>
                <a:spcPts val="0"/>
              </a:spcAft>
              <a:buSzPts val="5800"/>
              <a:buNone/>
              <a:defRPr b="1" sz="4350"/>
            </a:lvl3pPr>
            <a:lvl4pPr lvl="3" algn="l">
              <a:lnSpc>
                <a:spcPct val="100000"/>
              </a:lnSpc>
              <a:spcBef>
                <a:spcPts val="0"/>
              </a:spcBef>
              <a:spcAft>
                <a:spcPts val="0"/>
              </a:spcAft>
              <a:buSzPts val="5800"/>
              <a:buNone/>
              <a:defRPr b="1" sz="4350"/>
            </a:lvl4pPr>
            <a:lvl5pPr lvl="4" algn="l">
              <a:lnSpc>
                <a:spcPct val="100000"/>
              </a:lnSpc>
              <a:spcBef>
                <a:spcPts val="0"/>
              </a:spcBef>
              <a:spcAft>
                <a:spcPts val="0"/>
              </a:spcAft>
              <a:buSzPts val="5800"/>
              <a:buNone/>
              <a:defRPr b="1" sz="4350"/>
            </a:lvl5pPr>
            <a:lvl6pPr lvl="5" algn="l">
              <a:lnSpc>
                <a:spcPct val="100000"/>
              </a:lnSpc>
              <a:spcBef>
                <a:spcPts val="0"/>
              </a:spcBef>
              <a:spcAft>
                <a:spcPts val="0"/>
              </a:spcAft>
              <a:buSzPts val="5800"/>
              <a:buNone/>
              <a:defRPr b="1" sz="4350"/>
            </a:lvl6pPr>
            <a:lvl7pPr lvl="6" algn="l">
              <a:lnSpc>
                <a:spcPct val="100000"/>
              </a:lnSpc>
              <a:spcBef>
                <a:spcPts val="0"/>
              </a:spcBef>
              <a:spcAft>
                <a:spcPts val="0"/>
              </a:spcAft>
              <a:buSzPts val="5800"/>
              <a:buNone/>
              <a:defRPr b="1" sz="4350"/>
            </a:lvl7pPr>
            <a:lvl8pPr lvl="7" algn="l">
              <a:lnSpc>
                <a:spcPct val="100000"/>
              </a:lnSpc>
              <a:spcBef>
                <a:spcPts val="0"/>
              </a:spcBef>
              <a:spcAft>
                <a:spcPts val="0"/>
              </a:spcAft>
              <a:buSzPts val="5800"/>
              <a:buNone/>
              <a:defRPr b="1" sz="4350"/>
            </a:lvl8pPr>
            <a:lvl9pPr lvl="8" algn="l">
              <a:lnSpc>
                <a:spcPct val="100000"/>
              </a:lnSpc>
              <a:spcBef>
                <a:spcPts val="0"/>
              </a:spcBef>
              <a:spcAft>
                <a:spcPts val="0"/>
              </a:spcAft>
              <a:buSzPts val="5800"/>
              <a:buNone/>
              <a:defRPr b="1" sz="4350"/>
            </a:lvl9pPr>
          </a:lstStyle>
          <a:p/>
        </p:txBody>
      </p:sp>
      <p:sp>
        <p:nvSpPr>
          <p:cNvPr id="11" name="Google Shape;11;p18"/>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2" name="Google Shape;12;p18"/>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3" name="Google Shape;13;p18"/>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4" name="Google Shape;14;p18"/>
          <p:cNvSpPr/>
          <p:nvPr/>
        </p:nvSpPr>
        <p:spPr>
          <a:xfrm>
            <a:off x="8771303"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5" name="Google Shape;15;p18"/>
          <p:cNvSpPr/>
          <p:nvPr/>
        </p:nvSpPr>
        <p:spPr>
          <a:xfrm>
            <a:off x="2386267"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6" name="Google Shape;16;p18"/>
          <p:cNvSpPr/>
          <p:nvPr/>
        </p:nvSpPr>
        <p:spPr>
          <a:xfrm>
            <a:off x="479461"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7" name="Google Shape;17;p18"/>
          <p:cNvSpPr/>
          <p:nvPr/>
        </p:nvSpPr>
        <p:spPr>
          <a:xfrm>
            <a:off x="261541"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8" name="Google Shape;18;p18"/>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9" name="Google Shape;19;p18"/>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0" name="Google Shape;20;p18"/>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1" name="Google Shape;21;p18"/>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2" name="Google Shape;22;p18"/>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3" name="Google Shape;23;p18"/>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4" name="Google Shape;24;p18"/>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5" name="Google Shape;25;p18"/>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20"/>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21"/>
          <p:cNvSpPr txBox="1"/>
          <p:nvPr>
            <p:ph type="ctrTitle"/>
          </p:nvPr>
        </p:nvSpPr>
        <p:spPr>
          <a:xfrm>
            <a:off x="1546025" y="1754794"/>
            <a:ext cx="58326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b="1" sz="3300"/>
            </a:lvl1pPr>
            <a:lvl2pPr lvl="1" algn="l">
              <a:lnSpc>
                <a:spcPct val="100000"/>
              </a:lnSpc>
              <a:spcBef>
                <a:spcPts val="0"/>
              </a:spcBef>
              <a:spcAft>
                <a:spcPts val="0"/>
              </a:spcAft>
              <a:buSzPts val="4400"/>
              <a:buNone/>
              <a:defRPr b="1" sz="3300"/>
            </a:lvl2pPr>
            <a:lvl3pPr lvl="2" algn="l">
              <a:lnSpc>
                <a:spcPct val="100000"/>
              </a:lnSpc>
              <a:spcBef>
                <a:spcPts val="0"/>
              </a:spcBef>
              <a:spcAft>
                <a:spcPts val="0"/>
              </a:spcAft>
              <a:buSzPts val="4400"/>
              <a:buNone/>
              <a:defRPr b="1" sz="3300"/>
            </a:lvl3pPr>
            <a:lvl4pPr lvl="3" algn="l">
              <a:lnSpc>
                <a:spcPct val="100000"/>
              </a:lnSpc>
              <a:spcBef>
                <a:spcPts val="0"/>
              </a:spcBef>
              <a:spcAft>
                <a:spcPts val="0"/>
              </a:spcAft>
              <a:buSzPts val="4400"/>
              <a:buNone/>
              <a:defRPr b="1" sz="3300"/>
            </a:lvl4pPr>
            <a:lvl5pPr lvl="4" algn="l">
              <a:lnSpc>
                <a:spcPct val="100000"/>
              </a:lnSpc>
              <a:spcBef>
                <a:spcPts val="0"/>
              </a:spcBef>
              <a:spcAft>
                <a:spcPts val="0"/>
              </a:spcAft>
              <a:buSzPts val="4400"/>
              <a:buNone/>
              <a:defRPr b="1" sz="3300"/>
            </a:lvl5pPr>
            <a:lvl6pPr lvl="5" algn="l">
              <a:lnSpc>
                <a:spcPct val="100000"/>
              </a:lnSpc>
              <a:spcBef>
                <a:spcPts val="0"/>
              </a:spcBef>
              <a:spcAft>
                <a:spcPts val="0"/>
              </a:spcAft>
              <a:buSzPts val="4400"/>
              <a:buNone/>
              <a:defRPr b="1" sz="3300"/>
            </a:lvl6pPr>
            <a:lvl7pPr lvl="6" algn="l">
              <a:lnSpc>
                <a:spcPct val="100000"/>
              </a:lnSpc>
              <a:spcBef>
                <a:spcPts val="0"/>
              </a:spcBef>
              <a:spcAft>
                <a:spcPts val="0"/>
              </a:spcAft>
              <a:buSzPts val="4400"/>
              <a:buNone/>
              <a:defRPr b="1" sz="3300"/>
            </a:lvl7pPr>
            <a:lvl8pPr lvl="7" algn="l">
              <a:lnSpc>
                <a:spcPct val="100000"/>
              </a:lnSpc>
              <a:spcBef>
                <a:spcPts val="0"/>
              </a:spcBef>
              <a:spcAft>
                <a:spcPts val="0"/>
              </a:spcAft>
              <a:buSzPts val="4400"/>
              <a:buNone/>
              <a:defRPr b="1" sz="3300"/>
            </a:lvl8pPr>
            <a:lvl9pPr lvl="8" algn="l">
              <a:lnSpc>
                <a:spcPct val="100000"/>
              </a:lnSpc>
              <a:spcBef>
                <a:spcPts val="0"/>
              </a:spcBef>
              <a:spcAft>
                <a:spcPts val="0"/>
              </a:spcAft>
              <a:buSzPts val="4400"/>
              <a:buNone/>
              <a:defRPr b="1" sz="3300"/>
            </a:lvl9pPr>
          </a:lstStyle>
          <a:p/>
        </p:txBody>
      </p:sp>
      <p:sp>
        <p:nvSpPr>
          <p:cNvPr id="30" name="Google Shape;30;p21"/>
          <p:cNvSpPr txBox="1"/>
          <p:nvPr>
            <p:ph idx="1" type="subTitle"/>
          </p:nvPr>
        </p:nvSpPr>
        <p:spPr>
          <a:xfrm>
            <a:off x="1546025" y="3011511"/>
            <a:ext cx="58326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3000"/>
              <a:buNone/>
              <a:defRPr>
                <a:solidFill>
                  <a:schemeClr val="accent3"/>
                </a:solidFill>
              </a:defRPr>
            </a:lvl1pPr>
            <a:lvl2pPr lvl="1" algn="l">
              <a:lnSpc>
                <a:spcPct val="100000"/>
              </a:lnSpc>
              <a:spcBef>
                <a:spcPts val="0"/>
              </a:spcBef>
              <a:spcAft>
                <a:spcPts val="0"/>
              </a:spcAft>
              <a:buClr>
                <a:schemeClr val="accent3"/>
              </a:buClr>
              <a:buSzPts val="3000"/>
              <a:buNone/>
              <a:defRPr sz="2250">
                <a:solidFill>
                  <a:schemeClr val="accent3"/>
                </a:solidFill>
              </a:defRPr>
            </a:lvl2pPr>
            <a:lvl3pPr lvl="2" algn="l">
              <a:lnSpc>
                <a:spcPct val="100000"/>
              </a:lnSpc>
              <a:spcBef>
                <a:spcPts val="0"/>
              </a:spcBef>
              <a:spcAft>
                <a:spcPts val="0"/>
              </a:spcAft>
              <a:buClr>
                <a:schemeClr val="accent3"/>
              </a:buClr>
              <a:buSzPts val="3000"/>
              <a:buNone/>
              <a:defRPr sz="2250">
                <a:solidFill>
                  <a:schemeClr val="accent3"/>
                </a:solidFill>
              </a:defRPr>
            </a:lvl3pPr>
            <a:lvl4pPr lvl="3" algn="l">
              <a:lnSpc>
                <a:spcPct val="100000"/>
              </a:lnSpc>
              <a:spcBef>
                <a:spcPts val="0"/>
              </a:spcBef>
              <a:spcAft>
                <a:spcPts val="0"/>
              </a:spcAft>
              <a:buClr>
                <a:schemeClr val="accent3"/>
              </a:buClr>
              <a:buSzPts val="3000"/>
              <a:buNone/>
              <a:defRPr sz="2250">
                <a:solidFill>
                  <a:schemeClr val="accent3"/>
                </a:solidFill>
              </a:defRPr>
            </a:lvl4pPr>
            <a:lvl5pPr lvl="4" algn="l">
              <a:lnSpc>
                <a:spcPct val="100000"/>
              </a:lnSpc>
              <a:spcBef>
                <a:spcPts val="0"/>
              </a:spcBef>
              <a:spcAft>
                <a:spcPts val="0"/>
              </a:spcAft>
              <a:buClr>
                <a:schemeClr val="accent3"/>
              </a:buClr>
              <a:buSzPts val="3000"/>
              <a:buNone/>
              <a:defRPr sz="2250">
                <a:solidFill>
                  <a:schemeClr val="accent3"/>
                </a:solidFill>
              </a:defRPr>
            </a:lvl5pPr>
            <a:lvl6pPr lvl="5" algn="l">
              <a:lnSpc>
                <a:spcPct val="100000"/>
              </a:lnSpc>
              <a:spcBef>
                <a:spcPts val="0"/>
              </a:spcBef>
              <a:spcAft>
                <a:spcPts val="0"/>
              </a:spcAft>
              <a:buClr>
                <a:schemeClr val="accent3"/>
              </a:buClr>
              <a:buSzPts val="3000"/>
              <a:buNone/>
              <a:defRPr sz="2250">
                <a:solidFill>
                  <a:schemeClr val="accent3"/>
                </a:solidFill>
              </a:defRPr>
            </a:lvl6pPr>
            <a:lvl7pPr lvl="6" algn="l">
              <a:lnSpc>
                <a:spcPct val="100000"/>
              </a:lnSpc>
              <a:spcBef>
                <a:spcPts val="0"/>
              </a:spcBef>
              <a:spcAft>
                <a:spcPts val="0"/>
              </a:spcAft>
              <a:buClr>
                <a:schemeClr val="accent3"/>
              </a:buClr>
              <a:buSzPts val="3000"/>
              <a:buNone/>
              <a:defRPr sz="2250">
                <a:solidFill>
                  <a:schemeClr val="accent3"/>
                </a:solidFill>
              </a:defRPr>
            </a:lvl7pPr>
            <a:lvl8pPr lvl="7" algn="l">
              <a:lnSpc>
                <a:spcPct val="100000"/>
              </a:lnSpc>
              <a:spcBef>
                <a:spcPts val="0"/>
              </a:spcBef>
              <a:spcAft>
                <a:spcPts val="0"/>
              </a:spcAft>
              <a:buClr>
                <a:schemeClr val="accent3"/>
              </a:buClr>
              <a:buSzPts val="3000"/>
              <a:buNone/>
              <a:defRPr sz="2250">
                <a:solidFill>
                  <a:schemeClr val="accent3"/>
                </a:solidFill>
              </a:defRPr>
            </a:lvl8pPr>
            <a:lvl9pPr lvl="8" algn="l">
              <a:lnSpc>
                <a:spcPct val="100000"/>
              </a:lnSpc>
              <a:spcBef>
                <a:spcPts val="0"/>
              </a:spcBef>
              <a:spcAft>
                <a:spcPts val="0"/>
              </a:spcAft>
              <a:buClr>
                <a:schemeClr val="accent3"/>
              </a:buClr>
              <a:buSzPts val="3000"/>
              <a:buNone/>
              <a:defRPr sz="2250">
                <a:solidFill>
                  <a:schemeClr val="accent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1" name="Shape 31"/>
        <p:cNvGrpSpPr/>
        <p:nvPr/>
      </p:nvGrpSpPr>
      <p:grpSpPr>
        <a:xfrm>
          <a:off x="0" y="0"/>
          <a:ext cx="0" cy="0"/>
          <a:chOff x="0" y="0"/>
          <a:chExt cx="0" cy="0"/>
        </a:xfrm>
      </p:grpSpPr>
      <p:sp>
        <p:nvSpPr>
          <p:cNvPr id="32" name="Google Shape;32;p22"/>
          <p:cNvSpPr txBox="1"/>
          <p:nvPr>
            <p:ph type="title"/>
          </p:nvPr>
        </p:nvSpPr>
        <p:spPr>
          <a:xfrm>
            <a:off x="786151"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33" name="Google Shape;33;p22"/>
          <p:cNvSpPr txBox="1"/>
          <p:nvPr>
            <p:ph idx="1" type="body"/>
          </p:nvPr>
        </p:nvSpPr>
        <p:spPr>
          <a:xfrm>
            <a:off x="786151" y="1261700"/>
            <a:ext cx="7571700" cy="35736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450"/>
              </a:spcBef>
              <a:spcAft>
                <a:spcPts val="0"/>
              </a:spcAft>
              <a:buSzPts val="2400"/>
              <a:buChar char="◎"/>
              <a:defRPr sz="1800"/>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sz="1800"/>
            </a:lvl4pPr>
            <a:lvl5pPr indent="-381000" lvl="4" marL="2286000" algn="l">
              <a:lnSpc>
                <a:spcPct val="100000"/>
              </a:lnSpc>
              <a:spcBef>
                <a:spcPts val="0"/>
              </a:spcBef>
              <a:spcAft>
                <a:spcPts val="0"/>
              </a:spcAft>
              <a:buSzPts val="2400"/>
              <a:buChar char="○"/>
              <a:defRPr sz="1800"/>
            </a:lvl5pPr>
            <a:lvl6pPr indent="-381000" lvl="5" marL="2743200" algn="l">
              <a:lnSpc>
                <a:spcPct val="100000"/>
              </a:lnSpc>
              <a:spcBef>
                <a:spcPts val="0"/>
              </a:spcBef>
              <a:spcAft>
                <a:spcPts val="0"/>
              </a:spcAft>
              <a:buSzPts val="2400"/>
              <a:buChar char="■"/>
              <a:defRPr sz="1800"/>
            </a:lvl6pPr>
            <a:lvl7pPr indent="-381000" lvl="6" marL="3200400" algn="l">
              <a:lnSpc>
                <a:spcPct val="100000"/>
              </a:lnSpc>
              <a:spcBef>
                <a:spcPts val="0"/>
              </a:spcBef>
              <a:spcAft>
                <a:spcPts val="0"/>
              </a:spcAft>
              <a:buSzPts val="2400"/>
              <a:buChar char="●"/>
              <a:defRPr sz="1800"/>
            </a:lvl7pPr>
            <a:lvl8pPr indent="-381000" lvl="7" marL="3657600" algn="l">
              <a:lnSpc>
                <a:spcPct val="100000"/>
              </a:lnSpc>
              <a:spcBef>
                <a:spcPts val="0"/>
              </a:spcBef>
              <a:spcAft>
                <a:spcPts val="0"/>
              </a:spcAft>
              <a:buSzPts val="2400"/>
              <a:buChar char="○"/>
              <a:defRPr sz="1800"/>
            </a:lvl8pPr>
            <a:lvl9pPr indent="-381000" lvl="8" marL="4114800" algn="l">
              <a:lnSpc>
                <a:spcPct val="100000"/>
              </a:lnSpc>
              <a:spcBef>
                <a:spcPts val="0"/>
              </a:spcBef>
              <a:spcAft>
                <a:spcPts val="0"/>
              </a:spcAft>
              <a:buSzPts val="2400"/>
              <a:buChar char="■"/>
              <a:defRPr sz="1800"/>
            </a:lvl9pPr>
          </a:lstStyle>
          <a:p/>
        </p:txBody>
      </p:sp>
      <p:sp>
        <p:nvSpPr>
          <p:cNvPr id="34" name="Google Shape;34;p22"/>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23"/>
          <p:cNvSpPr txBox="1"/>
          <p:nvPr>
            <p:ph type="title"/>
          </p:nvPr>
        </p:nvSpPr>
        <p:spPr>
          <a:xfrm>
            <a:off x="786151"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37" name="Google Shape;37;p23"/>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8" name="Shape 38"/>
        <p:cNvGrpSpPr/>
        <p:nvPr/>
      </p:nvGrpSpPr>
      <p:grpSpPr>
        <a:xfrm>
          <a:off x="0" y="0"/>
          <a:ext cx="0" cy="0"/>
          <a:chOff x="0" y="0"/>
          <a:chExt cx="0" cy="0"/>
        </a:xfrm>
      </p:grpSpPr>
      <p:sp>
        <p:nvSpPr>
          <p:cNvPr id="39" name="Google Shape;39;p19"/>
          <p:cNvSpPr txBox="1"/>
          <p:nvPr>
            <p:ph type="title"/>
          </p:nvPr>
        </p:nvSpPr>
        <p:spPr>
          <a:xfrm>
            <a:off x="786151"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40" name="Google Shape;40;p19"/>
          <p:cNvSpPr txBox="1"/>
          <p:nvPr>
            <p:ph idx="1" type="body"/>
          </p:nvPr>
        </p:nvSpPr>
        <p:spPr>
          <a:xfrm>
            <a:off x="786139" y="1200150"/>
            <a:ext cx="36753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450"/>
              </a:spcBef>
              <a:spcAft>
                <a:spcPts val="0"/>
              </a:spcAft>
              <a:buSzPts val="2000"/>
              <a:buChar char="◎"/>
              <a:defRPr sz="1500"/>
            </a:lvl1pPr>
            <a:lvl2pPr indent="-355600" lvl="1" marL="914400" algn="l">
              <a:lnSpc>
                <a:spcPct val="100000"/>
              </a:lnSpc>
              <a:spcBef>
                <a:spcPts val="0"/>
              </a:spcBef>
              <a:spcAft>
                <a:spcPts val="0"/>
              </a:spcAft>
              <a:buSzPts val="2000"/>
              <a:buChar char="○"/>
              <a:defRPr sz="1500"/>
            </a:lvl2pPr>
            <a:lvl3pPr indent="-355600" lvl="2" marL="1371600" algn="l">
              <a:lnSpc>
                <a:spcPct val="100000"/>
              </a:lnSpc>
              <a:spcBef>
                <a:spcPts val="0"/>
              </a:spcBef>
              <a:spcAft>
                <a:spcPts val="0"/>
              </a:spcAft>
              <a:buSzPts val="2000"/>
              <a:buChar char="◉"/>
              <a:defRPr sz="1500"/>
            </a:lvl3pPr>
            <a:lvl4pPr indent="-355600" lvl="3" marL="1828800" algn="l">
              <a:lnSpc>
                <a:spcPct val="100000"/>
              </a:lnSpc>
              <a:spcBef>
                <a:spcPts val="0"/>
              </a:spcBef>
              <a:spcAft>
                <a:spcPts val="0"/>
              </a:spcAft>
              <a:buSzPts val="2000"/>
              <a:buChar char="●"/>
              <a:defRPr sz="1500"/>
            </a:lvl4pPr>
            <a:lvl5pPr indent="-355600" lvl="4" marL="2286000" algn="l">
              <a:lnSpc>
                <a:spcPct val="100000"/>
              </a:lnSpc>
              <a:spcBef>
                <a:spcPts val="0"/>
              </a:spcBef>
              <a:spcAft>
                <a:spcPts val="0"/>
              </a:spcAft>
              <a:buSzPts val="2000"/>
              <a:buChar char="○"/>
              <a:defRPr sz="1500"/>
            </a:lvl5pPr>
            <a:lvl6pPr indent="-355600" lvl="5" marL="2743200" algn="l">
              <a:lnSpc>
                <a:spcPct val="100000"/>
              </a:lnSpc>
              <a:spcBef>
                <a:spcPts val="0"/>
              </a:spcBef>
              <a:spcAft>
                <a:spcPts val="0"/>
              </a:spcAft>
              <a:buSzPts val="2000"/>
              <a:buChar char="■"/>
              <a:defRPr sz="1500"/>
            </a:lvl6pPr>
            <a:lvl7pPr indent="-355600" lvl="6" marL="3200400" algn="l">
              <a:lnSpc>
                <a:spcPct val="100000"/>
              </a:lnSpc>
              <a:spcBef>
                <a:spcPts val="0"/>
              </a:spcBef>
              <a:spcAft>
                <a:spcPts val="0"/>
              </a:spcAft>
              <a:buSzPts val="2000"/>
              <a:buChar char="●"/>
              <a:defRPr sz="1500"/>
            </a:lvl7pPr>
            <a:lvl8pPr indent="-355600" lvl="7" marL="3657600" algn="l">
              <a:lnSpc>
                <a:spcPct val="100000"/>
              </a:lnSpc>
              <a:spcBef>
                <a:spcPts val="0"/>
              </a:spcBef>
              <a:spcAft>
                <a:spcPts val="0"/>
              </a:spcAft>
              <a:buSzPts val="2000"/>
              <a:buChar char="○"/>
              <a:defRPr sz="1500"/>
            </a:lvl8pPr>
            <a:lvl9pPr indent="-355600" lvl="8" marL="4114800" algn="l">
              <a:lnSpc>
                <a:spcPct val="100000"/>
              </a:lnSpc>
              <a:spcBef>
                <a:spcPts val="0"/>
              </a:spcBef>
              <a:spcAft>
                <a:spcPts val="0"/>
              </a:spcAft>
              <a:buSzPts val="2000"/>
              <a:buChar char="■"/>
              <a:defRPr sz="1500"/>
            </a:lvl9pPr>
          </a:lstStyle>
          <a:p/>
        </p:txBody>
      </p:sp>
      <p:sp>
        <p:nvSpPr>
          <p:cNvPr id="41" name="Google Shape;41;p19"/>
          <p:cNvSpPr txBox="1"/>
          <p:nvPr>
            <p:ph idx="2" type="body"/>
          </p:nvPr>
        </p:nvSpPr>
        <p:spPr>
          <a:xfrm>
            <a:off x="4682659" y="1200150"/>
            <a:ext cx="36753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450"/>
              </a:spcBef>
              <a:spcAft>
                <a:spcPts val="0"/>
              </a:spcAft>
              <a:buSzPts val="2000"/>
              <a:buChar char="◎"/>
              <a:defRPr sz="1500"/>
            </a:lvl1pPr>
            <a:lvl2pPr indent="-355600" lvl="1" marL="914400" algn="l">
              <a:lnSpc>
                <a:spcPct val="100000"/>
              </a:lnSpc>
              <a:spcBef>
                <a:spcPts val="0"/>
              </a:spcBef>
              <a:spcAft>
                <a:spcPts val="0"/>
              </a:spcAft>
              <a:buSzPts val="2000"/>
              <a:buChar char="○"/>
              <a:defRPr sz="1500"/>
            </a:lvl2pPr>
            <a:lvl3pPr indent="-355600" lvl="2" marL="1371600" algn="l">
              <a:lnSpc>
                <a:spcPct val="100000"/>
              </a:lnSpc>
              <a:spcBef>
                <a:spcPts val="0"/>
              </a:spcBef>
              <a:spcAft>
                <a:spcPts val="0"/>
              </a:spcAft>
              <a:buSzPts val="2000"/>
              <a:buChar char="◉"/>
              <a:defRPr sz="1500"/>
            </a:lvl3pPr>
            <a:lvl4pPr indent="-355600" lvl="3" marL="1828800" algn="l">
              <a:lnSpc>
                <a:spcPct val="100000"/>
              </a:lnSpc>
              <a:spcBef>
                <a:spcPts val="0"/>
              </a:spcBef>
              <a:spcAft>
                <a:spcPts val="0"/>
              </a:spcAft>
              <a:buSzPts val="2000"/>
              <a:buChar char="●"/>
              <a:defRPr sz="1500"/>
            </a:lvl4pPr>
            <a:lvl5pPr indent="-355600" lvl="4" marL="2286000" algn="l">
              <a:lnSpc>
                <a:spcPct val="100000"/>
              </a:lnSpc>
              <a:spcBef>
                <a:spcPts val="0"/>
              </a:spcBef>
              <a:spcAft>
                <a:spcPts val="0"/>
              </a:spcAft>
              <a:buSzPts val="2000"/>
              <a:buChar char="○"/>
              <a:defRPr sz="1500"/>
            </a:lvl5pPr>
            <a:lvl6pPr indent="-355600" lvl="5" marL="2743200" algn="l">
              <a:lnSpc>
                <a:spcPct val="100000"/>
              </a:lnSpc>
              <a:spcBef>
                <a:spcPts val="0"/>
              </a:spcBef>
              <a:spcAft>
                <a:spcPts val="0"/>
              </a:spcAft>
              <a:buSzPts val="2000"/>
              <a:buChar char="■"/>
              <a:defRPr sz="1500"/>
            </a:lvl6pPr>
            <a:lvl7pPr indent="-355600" lvl="6" marL="3200400" algn="l">
              <a:lnSpc>
                <a:spcPct val="100000"/>
              </a:lnSpc>
              <a:spcBef>
                <a:spcPts val="0"/>
              </a:spcBef>
              <a:spcAft>
                <a:spcPts val="0"/>
              </a:spcAft>
              <a:buSzPts val="2000"/>
              <a:buChar char="●"/>
              <a:defRPr sz="1500"/>
            </a:lvl7pPr>
            <a:lvl8pPr indent="-355600" lvl="7" marL="3657600" algn="l">
              <a:lnSpc>
                <a:spcPct val="100000"/>
              </a:lnSpc>
              <a:spcBef>
                <a:spcPts val="0"/>
              </a:spcBef>
              <a:spcAft>
                <a:spcPts val="0"/>
              </a:spcAft>
              <a:buSzPts val="2000"/>
              <a:buChar char="○"/>
              <a:defRPr sz="1500"/>
            </a:lvl8pPr>
            <a:lvl9pPr indent="-355600" lvl="8" marL="4114800" algn="l">
              <a:lnSpc>
                <a:spcPct val="100000"/>
              </a:lnSpc>
              <a:spcBef>
                <a:spcPts val="0"/>
              </a:spcBef>
              <a:spcAft>
                <a:spcPts val="0"/>
              </a:spcAft>
              <a:buSzPts val="2000"/>
              <a:buChar char="■"/>
              <a:defRPr sz="1500"/>
            </a:lvl9pPr>
          </a:lstStyle>
          <a:p/>
        </p:txBody>
      </p:sp>
      <p:sp>
        <p:nvSpPr>
          <p:cNvPr id="42" name="Google Shape;42;p19"/>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3" name="Shape 43"/>
        <p:cNvGrpSpPr/>
        <p:nvPr/>
      </p:nvGrpSpPr>
      <p:grpSpPr>
        <a:xfrm>
          <a:off x="0" y="0"/>
          <a:ext cx="0" cy="0"/>
          <a:chOff x="0" y="0"/>
          <a:chExt cx="0" cy="0"/>
        </a:xfrm>
      </p:grpSpPr>
      <p:pic>
        <p:nvPicPr>
          <p:cNvPr id="44" name="Google Shape;44;p24"/>
          <p:cNvPicPr preferRelativeResize="0"/>
          <p:nvPr/>
        </p:nvPicPr>
        <p:blipFill rotWithShape="1">
          <a:blip r:embed="rId2">
            <a:alphaModFix/>
          </a:blip>
          <a:srcRect b="0" l="19" r="19" t="0"/>
          <a:stretch/>
        </p:blipFill>
        <p:spPr>
          <a:xfrm flipH="1" rot="10800000">
            <a:off x="5953" y="0"/>
            <a:ext cx="9140602" cy="5143500"/>
          </a:xfrm>
          <a:prstGeom prst="rect">
            <a:avLst/>
          </a:prstGeom>
          <a:noFill/>
          <a:ln>
            <a:noFill/>
          </a:ln>
        </p:spPr>
      </p:pic>
      <p:sp>
        <p:nvSpPr>
          <p:cNvPr id="45" name="Google Shape;45;p24"/>
          <p:cNvSpPr txBox="1"/>
          <p:nvPr>
            <p:ph idx="1" type="body"/>
          </p:nvPr>
        </p:nvSpPr>
        <p:spPr>
          <a:xfrm>
            <a:off x="1215300" y="1723650"/>
            <a:ext cx="6713400" cy="819900"/>
          </a:xfrm>
          <a:prstGeom prst="rect">
            <a:avLst/>
          </a:prstGeom>
          <a:noFill/>
          <a:ln>
            <a:noFill/>
          </a:ln>
        </p:spPr>
        <p:txBody>
          <a:bodyPr anchorCtr="0" anchor="t" bIns="91425" lIns="91425" spcFirstLastPara="1" rIns="91425" wrap="square" tIns="91425">
            <a:noAutofit/>
          </a:bodyPr>
          <a:lstStyle>
            <a:lvl1pPr indent="-457200" lvl="0" marL="457200" algn="ctr">
              <a:lnSpc>
                <a:spcPct val="100000"/>
              </a:lnSpc>
              <a:spcBef>
                <a:spcPts val="450"/>
              </a:spcBef>
              <a:spcAft>
                <a:spcPts val="0"/>
              </a:spcAft>
              <a:buClr>
                <a:schemeClr val="dk1"/>
              </a:buClr>
              <a:buSzPts val="3600"/>
              <a:buChar char="◎"/>
              <a:defRPr i="1" sz="2700"/>
            </a:lvl1pPr>
            <a:lvl2pPr indent="-457200" lvl="1" marL="914400" algn="ctr">
              <a:lnSpc>
                <a:spcPct val="100000"/>
              </a:lnSpc>
              <a:spcBef>
                <a:spcPts val="0"/>
              </a:spcBef>
              <a:spcAft>
                <a:spcPts val="0"/>
              </a:spcAft>
              <a:buClr>
                <a:schemeClr val="dk1"/>
              </a:buClr>
              <a:buSzPts val="3600"/>
              <a:buChar char="○"/>
              <a:defRPr i="1" sz="2700"/>
            </a:lvl2pPr>
            <a:lvl3pPr indent="-457200" lvl="2" marL="1371600" algn="ctr">
              <a:lnSpc>
                <a:spcPct val="100000"/>
              </a:lnSpc>
              <a:spcBef>
                <a:spcPts val="0"/>
              </a:spcBef>
              <a:spcAft>
                <a:spcPts val="0"/>
              </a:spcAft>
              <a:buClr>
                <a:schemeClr val="dk1"/>
              </a:buClr>
              <a:buSzPts val="3600"/>
              <a:buChar char="◉"/>
              <a:defRPr i="1" sz="2700"/>
            </a:lvl3pPr>
            <a:lvl4pPr indent="-457200" lvl="3" marL="1828800" algn="ctr">
              <a:lnSpc>
                <a:spcPct val="100000"/>
              </a:lnSpc>
              <a:spcBef>
                <a:spcPts val="0"/>
              </a:spcBef>
              <a:spcAft>
                <a:spcPts val="0"/>
              </a:spcAft>
              <a:buSzPts val="3600"/>
              <a:buChar char="●"/>
              <a:defRPr i="1" sz="2700"/>
            </a:lvl4pPr>
            <a:lvl5pPr indent="-457200" lvl="4" marL="2286000" algn="ctr">
              <a:lnSpc>
                <a:spcPct val="100000"/>
              </a:lnSpc>
              <a:spcBef>
                <a:spcPts val="0"/>
              </a:spcBef>
              <a:spcAft>
                <a:spcPts val="0"/>
              </a:spcAft>
              <a:buSzPts val="3600"/>
              <a:buChar char="○"/>
              <a:defRPr i="1" sz="2700"/>
            </a:lvl5pPr>
            <a:lvl6pPr indent="-457200" lvl="5" marL="2743200" algn="ctr">
              <a:lnSpc>
                <a:spcPct val="100000"/>
              </a:lnSpc>
              <a:spcBef>
                <a:spcPts val="0"/>
              </a:spcBef>
              <a:spcAft>
                <a:spcPts val="0"/>
              </a:spcAft>
              <a:buSzPts val="3600"/>
              <a:buChar char="■"/>
              <a:defRPr i="1" sz="2700"/>
            </a:lvl6pPr>
            <a:lvl7pPr indent="-457200" lvl="6" marL="3200400" algn="ctr">
              <a:lnSpc>
                <a:spcPct val="100000"/>
              </a:lnSpc>
              <a:spcBef>
                <a:spcPts val="0"/>
              </a:spcBef>
              <a:spcAft>
                <a:spcPts val="0"/>
              </a:spcAft>
              <a:buSzPts val="3600"/>
              <a:buChar char="●"/>
              <a:defRPr i="1" sz="2700"/>
            </a:lvl7pPr>
            <a:lvl8pPr indent="-457200" lvl="7" marL="3657600" algn="ctr">
              <a:lnSpc>
                <a:spcPct val="100000"/>
              </a:lnSpc>
              <a:spcBef>
                <a:spcPts val="0"/>
              </a:spcBef>
              <a:spcAft>
                <a:spcPts val="0"/>
              </a:spcAft>
              <a:buSzPts val="3600"/>
              <a:buChar char="○"/>
              <a:defRPr i="1" sz="2700"/>
            </a:lvl8pPr>
            <a:lvl9pPr indent="-457200" lvl="8" marL="4114800" algn="ctr">
              <a:lnSpc>
                <a:spcPct val="100000"/>
              </a:lnSpc>
              <a:spcBef>
                <a:spcPts val="0"/>
              </a:spcBef>
              <a:spcAft>
                <a:spcPts val="0"/>
              </a:spcAft>
              <a:buSzPts val="3600"/>
              <a:buChar char="■"/>
              <a:defRPr i="1" sz="2700"/>
            </a:lvl9pPr>
          </a:lstStyle>
          <a:p/>
        </p:txBody>
      </p:sp>
      <p:grpSp>
        <p:nvGrpSpPr>
          <p:cNvPr id="46" name="Google Shape;46;p24"/>
          <p:cNvGrpSpPr/>
          <p:nvPr/>
        </p:nvGrpSpPr>
        <p:grpSpPr>
          <a:xfrm>
            <a:off x="3839647" y="782922"/>
            <a:ext cx="1464573" cy="842707"/>
            <a:chOff x="3593400" y="1729675"/>
            <a:chExt cx="1957200" cy="1123610"/>
          </a:xfrm>
        </p:grpSpPr>
        <p:sp>
          <p:nvSpPr>
            <p:cNvPr id="47" name="Google Shape;47;p24"/>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chemeClr val="accent1"/>
                  </a:solidFill>
                  <a:latin typeface="Source Sans Pro"/>
                  <a:ea typeface="Source Sans Pro"/>
                  <a:cs typeface="Source Sans Pro"/>
                  <a:sym typeface="Source Sans Pro"/>
                </a:rPr>
                <a:t>“</a:t>
              </a:r>
              <a:endParaRPr b="1" i="0" sz="4500" u="none" cap="none" strike="noStrike">
                <a:solidFill>
                  <a:schemeClr val="accent1"/>
                </a:solidFill>
                <a:latin typeface="Source Sans Pro"/>
                <a:ea typeface="Source Sans Pro"/>
                <a:cs typeface="Source Sans Pro"/>
                <a:sym typeface="Source Sans Pro"/>
              </a:endParaRPr>
            </a:p>
          </p:txBody>
        </p:sp>
        <p:sp>
          <p:nvSpPr>
            <p:cNvPr id="48" name="Google Shape;48;p2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9" name="Google Shape;49;p2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cxnSp>
        <p:nvCxnSpPr>
          <p:cNvPr id="50" name="Google Shape;50;p24"/>
          <p:cNvCxnSpPr>
            <a:endCxn id="48" idx="1"/>
          </p:cNvCxnSpPr>
          <p:nvPr/>
        </p:nvCxnSpPr>
        <p:spPr>
          <a:xfrm>
            <a:off x="3750212" y="390301"/>
            <a:ext cx="532500" cy="535500"/>
          </a:xfrm>
          <a:prstGeom prst="straightConnector1">
            <a:avLst/>
          </a:prstGeom>
          <a:noFill/>
          <a:ln cap="flat" cmpd="sng" w="9525">
            <a:solidFill>
              <a:srgbClr val="CFD8DC"/>
            </a:solidFill>
            <a:prstDash val="solid"/>
            <a:round/>
            <a:headEnd len="sm" w="sm" type="none"/>
            <a:tailEnd len="sm" w="sm" type="none"/>
          </a:ln>
        </p:spPr>
      </p:cxnSp>
      <p:cxnSp>
        <p:nvCxnSpPr>
          <p:cNvPr id="51" name="Google Shape;51;p24"/>
          <p:cNvCxnSpPr/>
          <p:nvPr/>
        </p:nvCxnSpPr>
        <p:spPr>
          <a:xfrm rot="10800000">
            <a:off x="4362903" y="436125"/>
            <a:ext cx="209100" cy="369600"/>
          </a:xfrm>
          <a:prstGeom prst="straightConnector1">
            <a:avLst/>
          </a:prstGeom>
          <a:noFill/>
          <a:ln cap="flat" cmpd="sng" w="9525">
            <a:solidFill>
              <a:srgbClr val="CFD8DC"/>
            </a:solidFill>
            <a:prstDash val="solid"/>
            <a:round/>
            <a:headEnd len="sm" w="sm" type="none"/>
            <a:tailEnd len="sm" w="sm" type="none"/>
          </a:ln>
        </p:spPr>
      </p:cxnSp>
      <p:cxnSp>
        <p:nvCxnSpPr>
          <p:cNvPr id="52" name="Google Shape;52;p24"/>
          <p:cNvCxnSpPr/>
          <p:nvPr/>
        </p:nvCxnSpPr>
        <p:spPr>
          <a:xfrm flipH="1" rot="10800000">
            <a:off x="4704510" y="351930"/>
            <a:ext cx="347100" cy="474600"/>
          </a:xfrm>
          <a:prstGeom prst="straightConnector1">
            <a:avLst/>
          </a:prstGeom>
          <a:noFill/>
          <a:ln cap="flat" cmpd="sng" w="9525">
            <a:solidFill>
              <a:srgbClr val="CFD8DC"/>
            </a:solidFill>
            <a:prstDash val="solid"/>
            <a:round/>
            <a:headEnd len="sm" w="sm" type="none"/>
            <a:tailEnd len="sm" w="sm" type="none"/>
          </a:ln>
        </p:spPr>
      </p:cxnSp>
      <p:sp>
        <p:nvSpPr>
          <p:cNvPr id="53" name="Google Shape;53;p24"/>
          <p:cNvSpPr txBox="1"/>
          <p:nvPr>
            <p:ph idx="12" type="sldNum"/>
          </p:nvPr>
        </p:nvSpPr>
        <p:spPr>
          <a:xfrm>
            <a:off x="-87" y="4749844"/>
            <a:ext cx="91440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1pPr>
            <a:lvl2pPr indent="0" lvl="1"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2pPr>
            <a:lvl3pPr indent="0" lvl="2"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3pPr>
            <a:lvl4pPr indent="0" lvl="3"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4pPr>
            <a:lvl5pPr indent="0" lvl="4"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5pPr>
            <a:lvl6pPr indent="0" lvl="5"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6pPr>
            <a:lvl7pPr indent="0" lvl="6"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7pPr>
            <a:lvl8pPr indent="0" lvl="7"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8pPr>
            <a:lvl9pPr indent="0" lvl="8"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786151" y="308120"/>
            <a:ext cx="7571700" cy="702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1pPr>
            <a:lvl2pPr lvl="1"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2pPr>
            <a:lvl3pPr lvl="2"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3pPr>
            <a:lvl4pPr lvl="3"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4pPr>
            <a:lvl5pPr lvl="4"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5pPr>
            <a:lvl6pPr lvl="5"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6pPr>
            <a:lvl7pPr lvl="6"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7pPr>
            <a:lvl8pPr lvl="7"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8pPr>
            <a:lvl9pPr lvl="8"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9pPr>
          </a:lstStyle>
          <a:p/>
        </p:txBody>
      </p:sp>
      <p:sp>
        <p:nvSpPr>
          <p:cNvPr id="7" name="Google Shape;7;p17"/>
          <p:cNvSpPr txBox="1"/>
          <p:nvPr>
            <p:ph idx="1" type="body"/>
          </p:nvPr>
        </p:nvSpPr>
        <p:spPr>
          <a:xfrm>
            <a:off x="786151" y="1261700"/>
            <a:ext cx="7571700" cy="35736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accent4"/>
              </a:buClr>
              <a:buSzPts val="3000"/>
              <a:buFont typeface="Source Sans Pro"/>
              <a:buChar char="◎"/>
              <a:defRPr b="0" i="0" sz="3000" u="none" cap="none" strike="noStrike">
                <a:solidFill>
                  <a:schemeClr val="dk1"/>
                </a:solidFill>
                <a:latin typeface="Source Sans Pro"/>
                <a:ea typeface="Source Sans Pro"/>
                <a:cs typeface="Source Sans Pro"/>
                <a:sym typeface="Source Sans Pro"/>
              </a:defRPr>
            </a:lvl1pPr>
            <a:lvl2pPr indent="-381000" lvl="1" marL="914400" marR="0" rtl="0" algn="l">
              <a:lnSpc>
                <a:spcPct val="100000"/>
              </a:lnSpc>
              <a:spcBef>
                <a:spcPts val="0"/>
              </a:spcBef>
              <a:spcAft>
                <a:spcPts val="0"/>
              </a:spcAft>
              <a:buClr>
                <a:schemeClr val="accent4"/>
              </a:buClr>
              <a:buSzPts val="2400"/>
              <a:buFont typeface="Source Sans Pro"/>
              <a:buChar char="○"/>
              <a:defRPr b="0" i="0" sz="2400" u="none" cap="none" strike="noStrike">
                <a:solidFill>
                  <a:schemeClr val="dk1"/>
                </a:solidFill>
                <a:latin typeface="Source Sans Pro"/>
                <a:ea typeface="Source Sans Pro"/>
                <a:cs typeface="Source Sans Pro"/>
                <a:sym typeface="Source Sans Pro"/>
              </a:defRPr>
            </a:lvl2pPr>
            <a:lvl3pPr indent="-381000" lvl="2" marL="1371600" marR="0" rtl="0" algn="l">
              <a:lnSpc>
                <a:spcPct val="100000"/>
              </a:lnSpc>
              <a:spcBef>
                <a:spcPts val="0"/>
              </a:spcBef>
              <a:spcAft>
                <a:spcPts val="0"/>
              </a:spcAft>
              <a:buClr>
                <a:schemeClr val="accent4"/>
              </a:buClr>
              <a:buSzPts val="2400"/>
              <a:buFont typeface="Source Sans Pro"/>
              <a:buChar char="◉"/>
              <a:defRPr b="0" i="0" sz="2400" u="none" cap="none" strike="noStrike">
                <a:solidFill>
                  <a:schemeClr val="dk1"/>
                </a:solidFill>
                <a:latin typeface="Source Sans Pro"/>
                <a:ea typeface="Source Sans Pro"/>
                <a:cs typeface="Source Sans Pro"/>
                <a:sym typeface="Source Sans Pro"/>
              </a:defRPr>
            </a:lvl3pPr>
            <a:lvl4pPr indent="-342900" lvl="3" marL="18288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4pPr>
            <a:lvl5pPr indent="-342900" lvl="4" marL="22860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5pPr>
            <a:lvl6pPr indent="-342900" lvl="5" marL="27432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8" name="Google Shape;8;p17"/>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hyperlink" Target="https://ieeexplore.ieee.org/document/8529402" TargetMode="External"/><Relationship Id="rId6" Type="http://schemas.openxmlformats.org/officeDocument/2006/relationships/hyperlink" Target="https://link.springer.com/chapter/10.1007/978-3-642-21402-8_17" TargetMode="External"/><Relationship Id="rId7" Type="http://schemas.openxmlformats.org/officeDocument/2006/relationships/hyperlink" Target="https://ieeexplore.ieee.org/abstract/document/854761"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9.png"/><Relationship Id="rId11" Type="http://schemas.openxmlformats.org/officeDocument/2006/relationships/hyperlink" Target="https://arxiv.org/abs/1604.01802" TargetMode="External"/><Relationship Id="rId10" Type="http://schemas.openxmlformats.org/officeDocument/2006/relationships/hyperlink" Target="https://arxiv.org/abs/1404.7584" TargetMode="External"/><Relationship Id="rId12" Type="http://schemas.openxmlformats.org/officeDocument/2006/relationships/hyperlink" Target="https://www.semanticscholar.org/paper/Discriminative-Correlation-Filter-Tracker-with-and-Luke%C5%BEi%C4%8D-Voj%C3%ADr/8cc3651488e02d51fa5ae8d3563b346e9e370f5a#:~:text=Short-term%20tracking%20is%20an%20open%20and%20challenging%20problem,in%20the%20filter%20update%20and%20the%20tracking%20process." TargetMode="External"/><Relationship Id="rId9" Type="http://schemas.openxmlformats.org/officeDocument/2006/relationships/hyperlink" Target="https://ieeexplore.ieee.org/document/6104061" TargetMode="External"/><Relationship Id="rId5" Type="http://schemas.openxmlformats.org/officeDocument/2006/relationships/hyperlink" Target="https://www.researchgate.net/publication/221259753_Real-Time_Tracking_via_On-line_Boosting" TargetMode="External"/><Relationship Id="rId6" Type="http://schemas.openxmlformats.org/officeDocument/2006/relationships/hyperlink" Target="https://ieeexplore.ieee.org/abstract/document/5206737" TargetMode="External"/><Relationship Id="rId7" Type="http://schemas.openxmlformats.org/officeDocument/2006/relationships/hyperlink" Target="https://ieeexplore.ieee.org/document/5596017" TargetMode="External"/><Relationship Id="rId8" Type="http://schemas.openxmlformats.org/officeDocument/2006/relationships/hyperlink" Target="https://ieeexplore.ieee.org/document/5539960/media"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3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hyperlink" Target="https://arxiv.org/abs/1404.7584" TargetMode="External"/><Relationship Id="rId6" Type="http://schemas.openxmlformats.org/officeDocument/2006/relationships/hyperlink" Target="https://www.semanticscholar.org/paper/Discriminative-Correlation-Filter-Tracker-with-and-Luke%C5%BEi%C4%8D-Voj%C3%ADr/8cc3651488e02d51fa5ae8d3563b346e9e370f5a#:~:text=Short-term%20tracking%20is%20an%20open%20and%20challenging%20problem,in%20the%20filter%20update%20and%20the%20tracking%20proces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hyperlink" Target="http://cvlab.hanyang.ac.kr/tracker_benchmark/datasets.html" TargetMode="External"/><Relationship Id="rId6" Type="http://schemas.openxmlformats.org/officeDocument/2006/relationships/image" Target="../media/image15.png"/><Relationship Id="rId7"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hyperlink" Target="http://drive.google.com/file/d/1IRRrEqZO-EMOGlmn2kRw4CF61XHo-wBh/view" TargetMode="External"/><Relationship Id="rId6" Type="http://schemas.openxmlformats.org/officeDocument/2006/relationships/image" Target="../media/image1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29.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1.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1.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11.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1.pn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hyperlink" Target="http://drive.google.com/file/d/1CXDvteSUPjavNnKAX_-TO9CZONZGkd-8/view" TargetMode="External"/><Relationship Id="rId6" Type="http://schemas.openxmlformats.org/officeDocument/2006/relationships/image" Target="../media/image22.jpg"/><Relationship Id="rId7" Type="http://schemas.openxmlformats.org/officeDocument/2006/relationships/hyperlink" Target="http://drive.google.com/file/d/1-HOVR4wE_88MhgtHHjvypf_2YUijunJK/view" TargetMode="External"/><Relationship Id="rId8" Type="http://schemas.openxmlformats.org/officeDocument/2006/relationships/image" Target="../media/image1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hyperlink" Target="http://drive.google.com/file/d/1EcmqnYcS1wizZhBl_sOGDrcqB36JcT5t/view" TargetMode="External"/><Relationship Id="rId6" Type="http://schemas.openxmlformats.org/officeDocument/2006/relationships/image" Target="../media/image34.jpg"/><Relationship Id="rId7" Type="http://schemas.openxmlformats.org/officeDocument/2006/relationships/hyperlink" Target="http://drive.google.com/file/d/1ExmTKfTHVpceFWkjLPqVDUArcwSI05wn/view" TargetMode="External"/><Relationship Id="rId8" Type="http://schemas.openxmlformats.org/officeDocument/2006/relationships/image" Target="../media/image2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hyperlink" Target="http://drive.google.com/file/d/1LdmAq42xJ5QxdpCjq5SBmzBaECEG-GIh/view" TargetMode="External"/><Relationship Id="rId6" Type="http://schemas.openxmlformats.org/officeDocument/2006/relationships/image" Target="../media/image23.jpg"/><Relationship Id="rId7" Type="http://schemas.openxmlformats.org/officeDocument/2006/relationships/hyperlink" Target="http://drive.google.com/file/d/1fZG_LopzWo3X67jLNYpU7oY5CLkJ8VaA/view" TargetMode="External"/><Relationship Id="rId8" Type="http://schemas.openxmlformats.org/officeDocument/2006/relationships/image" Target="../media/image3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hyperlink" Target="http://drive.google.com/file/d/1cKOTuu2ByRsXsB-UU8SyemHpkAmwcLfx/view" TargetMode="External"/><Relationship Id="rId6" Type="http://schemas.openxmlformats.org/officeDocument/2006/relationships/image" Target="../media/image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hyperlink" Target="http://drive.google.com/file/d/1Sw8_BiQYcKdb1gfpStYBcQrFMBLqUNv9/view" TargetMode="External"/><Relationship Id="rId6" Type="http://schemas.openxmlformats.org/officeDocument/2006/relationships/image" Target="../media/image30.jpg"/><Relationship Id="rId7" Type="http://schemas.openxmlformats.org/officeDocument/2006/relationships/hyperlink" Target="http://drive.google.com/file/d/1nmqPiD7YG1uWhw5q8wQzjdC6c32Wkx8d/view" TargetMode="External"/><Relationship Id="rId8" Type="http://schemas.openxmlformats.org/officeDocument/2006/relationships/image" Target="../media/image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hyperlink" Target="http://www.youtube.com/watch?v=6TvjZ3E100k" TargetMode="External"/><Relationship Id="rId6"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hyperlink" Target="mailto:21520064@gm.uit.edu.vn" TargetMode="External"/><Relationship Id="rId6" Type="http://schemas.openxmlformats.org/officeDocument/2006/relationships/hyperlink" Target="https://www.facebook.com/trthminh/" TargetMode="External"/><Relationship Id="rId7"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hyperlink" Target="http://drive.google.com/file/d/1cKOTuu2ByRsXsB-UU8SyemHpkAmwcLfx/view" TargetMode="External"/><Relationship Id="rId7"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cxnSp>
        <p:nvCxnSpPr>
          <p:cNvPr id="58" name="Google Shape;58;p1"/>
          <p:cNvCxnSpPr/>
          <p:nvPr/>
        </p:nvCxnSpPr>
        <p:spPr>
          <a:xfrm>
            <a:off x="7145677" y="3024940"/>
            <a:ext cx="1998300" cy="0"/>
          </a:xfrm>
          <a:prstGeom prst="straightConnector1">
            <a:avLst/>
          </a:prstGeom>
          <a:noFill/>
          <a:ln cap="flat" cmpd="sng" w="28575">
            <a:solidFill>
              <a:srgbClr val="0E78C0"/>
            </a:solidFill>
            <a:prstDash val="solid"/>
            <a:round/>
            <a:headEnd len="sm" w="sm" type="none"/>
            <a:tailEnd len="sm" w="sm" type="none"/>
          </a:ln>
        </p:spPr>
      </p:cxnSp>
      <p:pic>
        <p:nvPicPr>
          <p:cNvPr descr="Icon&#10;&#10;Description automatically generated" id="59" name="Google Shape;59;p1"/>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60" name="Google Shape;60;p1"/>
          <p:cNvSpPr txBox="1"/>
          <p:nvPr/>
        </p:nvSpPr>
        <p:spPr>
          <a:xfrm>
            <a:off x="1248150" y="1137850"/>
            <a:ext cx="6647700" cy="7098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0091EA"/>
              </a:buClr>
              <a:buSzPts val="2000"/>
              <a:buFont typeface="Roboto Slab"/>
              <a:buNone/>
            </a:pPr>
            <a:r>
              <a:rPr b="1" i="0" lang="en" sz="3400" u="none" cap="none" strike="noStrike">
                <a:solidFill>
                  <a:srgbClr val="242424"/>
                </a:solidFill>
                <a:latin typeface="Exo 2"/>
                <a:ea typeface="Exo 2"/>
                <a:cs typeface="Exo 2"/>
                <a:sym typeface="Exo 2"/>
              </a:rPr>
              <a:t>Báo cáo đồ án</a:t>
            </a:r>
            <a:endParaRPr b="1" i="0" sz="3400" u="none" cap="none" strike="noStrike">
              <a:solidFill>
                <a:srgbClr val="242424"/>
              </a:solidFill>
              <a:latin typeface="Exo 2"/>
              <a:ea typeface="Exo 2"/>
              <a:cs typeface="Exo 2"/>
              <a:sym typeface="Exo 2"/>
            </a:endParaRPr>
          </a:p>
          <a:p>
            <a:pPr indent="0" lvl="0" marL="0" marR="0" rtl="0" algn="ctr">
              <a:lnSpc>
                <a:spcPct val="100000"/>
              </a:lnSpc>
              <a:spcBef>
                <a:spcPts val="0"/>
              </a:spcBef>
              <a:spcAft>
                <a:spcPts val="0"/>
              </a:spcAft>
              <a:buClr>
                <a:srgbClr val="0091EA"/>
              </a:buClr>
              <a:buSzPts val="2000"/>
              <a:buFont typeface="Roboto Slab"/>
              <a:buNone/>
            </a:pPr>
            <a:r>
              <a:t/>
            </a:r>
            <a:endParaRPr b="1" i="0" sz="2000" u="none" cap="none" strike="noStrike">
              <a:solidFill>
                <a:srgbClr val="242424"/>
              </a:solidFill>
              <a:latin typeface="Exo 2"/>
              <a:ea typeface="Exo 2"/>
              <a:cs typeface="Exo 2"/>
              <a:sym typeface="Exo 2"/>
            </a:endParaRPr>
          </a:p>
          <a:p>
            <a:pPr indent="0" lvl="0" marL="0" marR="0" rtl="0" algn="ctr">
              <a:lnSpc>
                <a:spcPct val="100000"/>
              </a:lnSpc>
              <a:spcBef>
                <a:spcPts val="0"/>
              </a:spcBef>
              <a:spcAft>
                <a:spcPts val="0"/>
              </a:spcAft>
              <a:buClr>
                <a:srgbClr val="0091EA"/>
              </a:buClr>
              <a:buSzPts val="2000"/>
              <a:buFont typeface="Roboto Slab"/>
              <a:buNone/>
            </a:pPr>
            <a:r>
              <a:rPr b="1" i="0" lang="en" sz="2000" u="none" cap="none" strike="noStrike">
                <a:solidFill>
                  <a:srgbClr val="242424"/>
                </a:solidFill>
                <a:latin typeface="Exo 2"/>
                <a:ea typeface="Exo 2"/>
                <a:cs typeface="Exo 2"/>
                <a:sym typeface="Exo 2"/>
              </a:rPr>
              <a:t>Nhập môn Thị giác máy tính - CS231.N21.KHTN</a:t>
            </a:r>
            <a:endParaRPr b="1" i="0" sz="2000" u="none" cap="none" strike="noStrike">
              <a:solidFill>
                <a:srgbClr val="242424"/>
              </a:solidFill>
              <a:latin typeface="Exo 2"/>
              <a:ea typeface="Exo 2"/>
              <a:cs typeface="Exo 2"/>
              <a:sym typeface="Exo 2"/>
            </a:endParaRPr>
          </a:p>
        </p:txBody>
      </p:sp>
      <p:sp>
        <p:nvSpPr>
          <p:cNvPr id="61" name="Google Shape;61;p1"/>
          <p:cNvSpPr txBox="1"/>
          <p:nvPr/>
        </p:nvSpPr>
        <p:spPr>
          <a:xfrm>
            <a:off x="631775" y="2631488"/>
            <a:ext cx="7473900" cy="7869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E78C0"/>
                </a:solidFill>
                <a:latin typeface="Exo 2 ExtraBold"/>
                <a:ea typeface="Exo 2 ExtraBold"/>
                <a:cs typeface="Exo 2 ExtraBold"/>
                <a:sym typeface="Exo 2 ExtraBold"/>
              </a:rPr>
              <a:t>Single Object Tracking</a:t>
            </a:r>
            <a:endParaRPr b="0" i="0" sz="3000" u="none" cap="none" strike="noStrike">
              <a:solidFill>
                <a:srgbClr val="0E78C0"/>
              </a:solidFill>
              <a:latin typeface="Exo 2 ExtraBold"/>
              <a:ea typeface="Exo 2 ExtraBold"/>
              <a:cs typeface="Exo 2 ExtraBold"/>
              <a:sym typeface="Exo 2 ExtraBold"/>
            </a:endParaRPr>
          </a:p>
        </p:txBody>
      </p:sp>
      <p:pic>
        <p:nvPicPr>
          <p:cNvPr descr="C:\Users\tiendv\Desktop\Logo_UIT_Web.png" id="62" name="Google Shape;62;p1"/>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63" name="Google Shape;63;p1"/>
          <p:cNvSpPr txBox="1"/>
          <p:nvPr/>
        </p:nvSpPr>
        <p:spPr>
          <a:xfrm>
            <a:off x="2379300" y="3747325"/>
            <a:ext cx="4385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242424"/>
                </a:solidFill>
                <a:latin typeface="Exo 2"/>
                <a:ea typeface="Exo 2"/>
                <a:cs typeface="Exo 2"/>
                <a:sym typeface="Exo 2"/>
              </a:rPr>
              <a:t>Trương Thanh Minh - 21520064</a:t>
            </a:r>
            <a:endParaRPr b="1" i="0" sz="2000" u="none" cap="none" strike="noStrike">
              <a:solidFill>
                <a:srgbClr val="242424"/>
              </a:solidFill>
              <a:latin typeface="Exo 2"/>
              <a:ea typeface="Exo 2"/>
              <a:cs typeface="Exo 2"/>
              <a:sym typeface="Exo 2"/>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25b4954b75_0_126"/>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cxnSp>
        <p:nvCxnSpPr>
          <p:cNvPr id="171" name="Google Shape;171;g225b4954b75_0_126"/>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172" name="Google Shape;172;g225b4954b75_0_126"/>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Input</a:t>
            </a:r>
            <a:endParaRPr b="1" i="0" sz="2000" u="none" cap="none" strike="noStrike">
              <a:solidFill>
                <a:srgbClr val="0E78C0"/>
              </a:solidFill>
              <a:latin typeface="Exo 2"/>
              <a:ea typeface="Exo 2"/>
              <a:cs typeface="Exo 2"/>
              <a:sym typeface="Exo 2"/>
            </a:endParaRPr>
          </a:p>
        </p:txBody>
      </p:sp>
      <p:pic>
        <p:nvPicPr>
          <p:cNvPr descr="Icon&#10;&#10;Description automatically generated" id="173" name="Google Shape;173;g225b4954b75_0_126"/>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174" name="Google Shape;174;g225b4954b75_0_126"/>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175" name="Google Shape;175;g225b4954b75_0_126"/>
          <p:cNvSpPr txBox="1"/>
          <p:nvPr/>
        </p:nvSpPr>
        <p:spPr>
          <a:xfrm>
            <a:off x="1183550" y="1324875"/>
            <a:ext cx="678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Source Sans Pro"/>
                <a:ea typeface="Source Sans Pro"/>
                <a:cs typeface="Source Sans Pro"/>
                <a:sym typeface="Source Sans Pro"/>
              </a:rPr>
              <a:t>2. Vị trí ban đầu của đối tượng (trong khung hình đầu tiên) mà ta muốn theo dõi.</a:t>
            </a:r>
            <a:endParaRPr b="1" i="0" sz="1400" u="none" cap="none" strike="noStrike">
              <a:solidFill>
                <a:srgbClr val="000000"/>
              </a:solidFill>
              <a:latin typeface="Source Sans Pro"/>
              <a:ea typeface="Source Sans Pro"/>
              <a:cs typeface="Source Sans Pro"/>
              <a:sym typeface="Source Sans Pro"/>
            </a:endParaRPr>
          </a:p>
        </p:txBody>
      </p:sp>
      <p:pic>
        <p:nvPicPr>
          <p:cNvPr id="176" name="Google Shape;176;g225b4954b75_0_126"/>
          <p:cNvPicPr preferRelativeResize="0"/>
          <p:nvPr/>
        </p:nvPicPr>
        <p:blipFill rotWithShape="1">
          <a:blip r:embed="rId5">
            <a:alphaModFix/>
          </a:blip>
          <a:srcRect b="0" l="0" r="0" t="0"/>
          <a:stretch/>
        </p:blipFill>
        <p:spPr>
          <a:xfrm>
            <a:off x="6235500" y="1889375"/>
            <a:ext cx="2717577" cy="2398800"/>
          </a:xfrm>
          <a:prstGeom prst="rect">
            <a:avLst/>
          </a:prstGeom>
          <a:noFill/>
          <a:ln>
            <a:noFill/>
          </a:ln>
        </p:spPr>
      </p:pic>
      <p:pic>
        <p:nvPicPr>
          <p:cNvPr id="177" name="Google Shape;177;g225b4954b75_0_126"/>
          <p:cNvPicPr preferRelativeResize="0"/>
          <p:nvPr/>
        </p:nvPicPr>
        <p:blipFill rotWithShape="1">
          <a:blip r:embed="rId6">
            <a:alphaModFix/>
          </a:blip>
          <a:srcRect b="0" l="0" r="0" t="0"/>
          <a:stretch/>
        </p:blipFill>
        <p:spPr>
          <a:xfrm>
            <a:off x="190720" y="1950088"/>
            <a:ext cx="2386050" cy="2277350"/>
          </a:xfrm>
          <a:prstGeom prst="rect">
            <a:avLst/>
          </a:prstGeom>
          <a:noFill/>
          <a:ln>
            <a:noFill/>
          </a:ln>
        </p:spPr>
      </p:pic>
      <p:sp>
        <p:nvSpPr>
          <p:cNvPr id="178" name="Google Shape;178;g225b4954b75_0_126"/>
          <p:cNvSpPr txBox="1"/>
          <p:nvPr/>
        </p:nvSpPr>
        <p:spPr>
          <a:xfrm>
            <a:off x="2660475" y="2820625"/>
            <a:ext cx="2717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(x, y, w, h) = (276, 161, 73, 74)</a:t>
            </a:r>
            <a:endParaRPr b="0" i="0" sz="1400" u="none" cap="none" strike="noStrike">
              <a:solidFill>
                <a:srgbClr val="000000"/>
              </a:solidFill>
              <a:latin typeface="Arial"/>
              <a:ea typeface="Arial"/>
              <a:cs typeface="Arial"/>
              <a:sym typeface="Arial"/>
            </a:endParaRPr>
          </a:p>
        </p:txBody>
      </p:sp>
      <p:cxnSp>
        <p:nvCxnSpPr>
          <p:cNvPr id="179" name="Google Shape;179;g225b4954b75_0_126"/>
          <p:cNvCxnSpPr/>
          <p:nvPr/>
        </p:nvCxnSpPr>
        <p:spPr>
          <a:xfrm flipH="1" rot="10800000">
            <a:off x="5378175" y="3002125"/>
            <a:ext cx="663600" cy="18600"/>
          </a:xfrm>
          <a:prstGeom prst="straightConnector1">
            <a:avLst/>
          </a:prstGeom>
          <a:noFill/>
          <a:ln cap="flat" cmpd="sng" w="9525">
            <a:solidFill>
              <a:schemeClr val="accent2"/>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25b4954b75_0_61"/>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185" name="Google Shape;185;g225b4954b75_0_61"/>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186" name="Google Shape;186;g225b4954b75_0_61"/>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187" name="Google Shape;187;g225b4954b75_0_61"/>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Output</a:t>
            </a:r>
            <a:endParaRPr b="1" i="0" sz="2000" u="none" cap="none" strike="noStrike">
              <a:solidFill>
                <a:srgbClr val="0E78C0"/>
              </a:solidFill>
              <a:latin typeface="Exo 2"/>
              <a:ea typeface="Exo 2"/>
              <a:cs typeface="Exo 2"/>
              <a:sym typeface="Exo 2"/>
            </a:endParaRPr>
          </a:p>
        </p:txBody>
      </p:sp>
      <p:pic>
        <p:nvPicPr>
          <p:cNvPr descr="Icon&#10;&#10;Description automatically generated" id="188" name="Google Shape;188;g225b4954b75_0_61"/>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189" name="Google Shape;189;g225b4954b75_0_61"/>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190" name="Google Shape;190;g225b4954b75_0_61"/>
          <p:cNvSpPr txBox="1"/>
          <p:nvPr/>
        </p:nvSpPr>
        <p:spPr>
          <a:xfrm>
            <a:off x="783450" y="1335975"/>
            <a:ext cx="7577100" cy="157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ource Sans Pro"/>
                <a:ea typeface="Source Sans Pro"/>
                <a:cs typeface="Source Sans Pro"/>
                <a:sym typeface="Source Sans Pro"/>
              </a:rPr>
              <a:t>Xác định </a:t>
            </a:r>
            <a:r>
              <a:rPr b="1" i="0" lang="en" sz="1400" u="none" cap="none" strike="noStrike">
                <a:solidFill>
                  <a:srgbClr val="000000"/>
                </a:solidFill>
                <a:latin typeface="Source Sans Pro"/>
                <a:ea typeface="Source Sans Pro"/>
                <a:cs typeface="Source Sans Pro"/>
                <a:sym typeface="Source Sans Pro"/>
              </a:rPr>
              <a:t>BB </a:t>
            </a:r>
            <a:r>
              <a:rPr b="0" i="0" lang="en" sz="1400" u="none" cap="none" strike="noStrike">
                <a:solidFill>
                  <a:srgbClr val="000000"/>
                </a:solidFill>
                <a:latin typeface="Source Sans Pro"/>
                <a:ea typeface="Source Sans Pro"/>
                <a:cs typeface="Source Sans Pro"/>
                <a:sym typeface="Source Sans Pro"/>
              </a:rPr>
              <a:t>xung quanh đối tượng ở </a:t>
            </a:r>
            <a:r>
              <a:rPr b="1" i="0" lang="en" sz="1400" u="none" cap="none" strike="noStrike">
                <a:solidFill>
                  <a:srgbClr val="000000"/>
                </a:solidFill>
                <a:latin typeface="Source Sans Pro"/>
                <a:ea typeface="Source Sans Pro"/>
                <a:cs typeface="Source Sans Pro"/>
                <a:sym typeface="Source Sans Pro"/>
              </a:rPr>
              <a:t>mỗi khung hình</a:t>
            </a:r>
            <a:endParaRPr b="1" i="0" sz="14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ource Sans Pro"/>
                <a:ea typeface="Source Sans Pro"/>
                <a:cs typeface="Source Sans Pro"/>
                <a:sym typeface="Source Sans Pro"/>
              </a:rPr>
              <a:t>Định dạng của BB (giống với BB của vị trí đầu tiên của object).</a:t>
            </a:r>
            <a:endParaRPr b="0" i="0" sz="1400" u="none" cap="none" strike="noStrike">
              <a:solidFill>
                <a:srgbClr val="000000"/>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rgbClr val="000000"/>
              </a:buClr>
              <a:buSzPts val="1400"/>
              <a:buFont typeface="Source Sans Pro"/>
              <a:buChar char="●"/>
            </a:pPr>
            <a:r>
              <a:rPr b="1" i="0" lang="en" sz="1400" u="none" cap="none" strike="noStrike">
                <a:solidFill>
                  <a:srgbClr val="000000"/>
                </a:solidFill>
                <a:latin typeface="Source Sans Pro"/>
                <a:ea typeface="Source Sans Pro"/>
                <a:cs typeface="Source Sans Pro"/>
                <a:sym typeface="Source Sans Pro"/>
              </a:rPr>
              <a:t>x</a:t>
            </a:r>
            <a:r>
              <a:rPr b="0" i="0" lang="en" sz="1400" u="none" cap="none" strike="noStrike">
                <a:solidFill>
                  <a:srgbClr val="000000"/>
                </a:solidFill>
                <a:latin typeface="Source Sans Pro"/>
                <a:ea typeface="Source Sans Pro"/>
                <a:cs typeface="Source Sans Pro"/>
                <a:sym typeface="Source Sans Pro"/>
              </a:rPr>
              <a:t>: Tọa độ theo trục x của góc trên trái trong khung hình đầu tiên.</a:t>
            </a:r>
            <a:endParaRPr b="0" i="0" sz="1400" u="none" cap="none" strike="noStrike">
              <a:solidFill>
                <a:srgbClr val="000000"/>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rgbClr val="000000"/>
              </a:buClr>
              <a:buSzPts val="1400"/>
              <a:buFont typeface="Source Sans Pro"/>
              <a:buChar char="●"/>
            </a:pPr>
            <a:r>
              <a:rPr b="1" i="0" lang="en" sz="1400" u="none" cap="none" strike="noStrike">
                <a:solidFill>
                  <a:srgbClr val="000000"/>
                </a:solidFill>
                <a:latin typeface="Source Sans Pro"/>
                <a:ea typeface="Source Sans Pro"/>
                <a:cs typeface="Source Sans Pro"/>
                <a:sym typeface="Source Sans Pro"/>
              </a:rPr>
              <a:t>y</a:t>
            </a:r>
            <a:r>
              <a:rPr b="0" i="0" lang="en" sz="1400" u="none" cap="none" strike="noStrike">
                <a:solidFill>
                  <a:srgbClr val="000000"/>
                </a:solidFill>
                <a:latin typeface="Source Sans Pro"/>
                <a:ea typeface="Source Sans Pro"/>
                <a:cs typeface="Source Sans Pro"/>
                <a:sym typeface="Source Sans Pro"/>
              </a:rPr>
              <a:t>:  Tọa độ theo trục y của góc trên phải trong khung hình đầu tiên.</a:t>
            </a:r>
            <a:endParaRPr b="0" i="0" sz="1400" u="none" cap="none" strike="noStrike">
              <a:solidFill>
                <a:srgbClr val="000000"/>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rgbClr val="000000"/>
              </a:buClr>
              <a:buSzPts val="1400"/>
              <a:buFont typeface="Source Sans Pro"/>
              <a:buChar char="●"/>
            </a:pPr>
            <a:r>
              <a:rPr b="1" i="0" lang="en" sz="1400" u="none" cap="none" strike="noStrike">
                <a:solidFill>
                  <a:srgbClr val="000000"/>
                </a:solidFill>
                <a:latin typeface="Source Sans Pro"/>
                <a:ea typeface="Source Sans Pro"/>
                <a:cs typeface="Source Sans Pro"/>
                <a:sym typeface="Source Sans Pro"/>
              </a:rPr>
              <a:t>w</a:t>
            </a:r>
            <a:r>
              <a:rPr b="0" i="0" lang="en" sz="1400" u="none" cap="none" strike="noStrike">
                <a:solidFill>
                  <a:srgbClr val="000000"/>
                </a:solidFill>
                <a:latin typeface="Source Sans Pro"/>
                <a:ea typeface="Source Sans Pro"/>
                <a:cs typeface="Source Sans Pro"/>
                <a:sym typeface="Source Sans Pro"/>
              </a:rPr>
              <a:t>: Chiều rộng của đối tượng mà mình muốn xác định</a:t>
            </a:r>
            <a:endParaRPr b="0" i="0" sz="1400" u="none" cap="none" strike="noStrike">
              <a:solidFill>
                <a:srgbClr val="000000"/>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rgbClr val="000000"/>
              </a:buClr>
              <a:buSzPts val="1400"/>
              <a:buFont typeface="Source Sans Pro"/>
              <a:buChar char="●"/>
            </a:pPr>
            <a:r>
              <a:rPr b="1" i="0" lang="en" sz="1400" u="none" cap="none" strike="noStrike">
                <a:solidFill>
                  <a:srgbClr val="000000"/>
                </a:solidFill>
                <a:latin typeface="Source Sans Pro"/>
                <a:ea typeface="Source Sans Pro"/>
                <a:cs typeface="Source Sans Pro"/>
                <a:sym typeface="Source Sans Pro"/>
              </a:rPr>
              <a:t>h</a:t>
            </a:r>
            <a:r>
              <a:rPr b="0" i="0" lang="en" sz="1400" u="none" cap="none" strike="noStrike">
                <a:solidFill>
                  <a:srgbClr val="000000"/>
                </a:solidFill>
                <a:latin typeface="Source Sans Pro"/>
                <a:ea typeface="Source Sans Pro"/>
                <a:cs typeface="Source Sans Pro"/>
                <a:sym typeface="Source Sans Pro"/>
              </a:rPr>
              <a:t>: Chiều cao của đối tượng mà mình muốn xác định</a:t>
            </a:r>
            <a:endParaRPr b="0" i="0" sz="14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25b4954b75_0_180"/>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196" name="Google Shape;196;g225b4954b75_0_180"/>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197" name="Google Shape;197;g225b4954b75_0_180"/>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198" name="Google Shape;198;g225b4954b75_0_180"/>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Khó khăn, thách thức của bài toán</a:t>
            </a:r>
            <a:endParaRPr b="1" i="0" sz="2000" u="none" cap="none" strike="noStrike">
              <a:solidFill>
                <a:srgbClr val="0E78C0"/>
              </a:solidFill>
              <a:latin typeface="Exo 2"/>
              <a:ea typeface="Exo 2"/>
              <a:cs typeface="Exo 2"/>
              <a:sym typeface="Exo 2"/>
            </a:endParaRPr>
          </a:p>
        </p:txBody>
      </p:sp>
      <p:pic>
        <p:nvPicPr>
          <p:cNvPr descr="Icon&#10;&#10;Description automatically generated" id="199" name="Google Shape;199;g225b4954b75_0_180"/>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200" name="Google Shape;200;g225b4954b75_0_180"/>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201" name="Google Shape;201;g225b4954b75_0_180"/>
          <p:cNvSpPr txBox="1"/>
          <p:nvPr/>
        </p:nvSpPr>
        <p:spPr>
          <a:xfrm>
            <a:off x="783450" y="1001750"/>
            <a:ext cx="7577100" cy="1179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600" u="none" cap="none" strike="noStrike">
                <a:solidFill>
                  <a:srgbClr val="000000"/>
                </a:solidFill>
                <a:latin typeface="Source Sans Pro"/>
                <a:ea typeface="Source Sans Pro"/>
                <a:cs typeface="Source Sans Pro"/>
                <a:sym typeface="Source Sans Pro"/>
              </a:rPr>
              <a:t>1. Bối cảnh lộn xộn (Background Clutters)</a:t>
            </a:r>
            <a:endParaRPr b="1" i="0" sz="1600" u="none" cap="none" strike="noStrike">
              <a:solidFill>
                <a:srgbClr val="000000"/>
              </a:solidFill>
              <a:latin typeface="Source Sans Pro"/>
              <a:ea typeface="Source Sans Pro"/>
              <a:cs typeface="Source Sans Pro"/>
              <a:sym typeface="Source Sans Pro"/>
            </a:endParaRPr>
          </a:p>
          <a:p>
            <a:pPr indent="-317500" lvl="0" marL="9144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Khó để trích xuất các features, detect hoặc thậm chí tracking một đối tượng khi background có mật độ dày đặc, vì nó tạo ra nhiều </a:t>
            </a:r>
            <a:r>
              <a:rPr b="1" i="0" lang="en" sz="1400" u="none" cap="none" strike="noStrike">
                <a:solidFill>
                  <a:srgbClr val="000000"/>
                </a:solidFill>
                <a:latin typeface="Source Sans Pro"/>
                <a:ea typeface="Source Sans Pro"/>
                <a:cs typeface="Source Sans Pro"/>
                <a:sym typeface="Source Sans Pro"/>
              </a:rPr>
              <a:t>thông tin dư thừa</a:t>
            </a:r>
            <a:r>
              <a:rPr b="0" i="0" lang="en" sz="1400" u="none" cap="none" strike="noStrike">
                <a:solidFill>
                  <a:srgbClr val="000000"/>
                </a:solidFill>
                <a:latin typeface="Source Sans Pro"/>
                <a:ea typeface="Source Sans Pro"/>
                <a:cs typeface="Source Sans Pro"/>
                <a:sym typeface="Source Sans Pro"/>
              </a:rPr>
              <a:t> hoặc </a:t>
            </a:r>
            <a:r>
              <a:rPr b="1" i="0" lang="en" sz="1400" u="none" cap="none" strike="noStrike">
                <a:solidFill>
                  <a:srgbClr val="000000"/>
                </a:solidFill>
                <a:latin typeface="Source Sans Pro"/>
                <a:ea typeface="Source Sans Pro"/>
                <a:cs typeface="Source Sans Pro"/>
                <a:sym typeface="Source Sans Pro"/>
              </a:rPr>
              <a:t>nhiễu </a:t>
            </a:r>
            <a:r>
              <a:rPr b="0" i="0" lang="en" sz="1400" u="none" cap="none" strike="noStrike">
                <a:solidFill>
                  <a:srgbClr val="000000"/>
                </a:solidFill>
                <a:latin typeface="Source Sans Pro"/>
                <a:ea typeface="Source Sans Pro"/>
                <a:cs typeface="Source Sans Pro"/>
                <a:sym typeface="Source Sans Pro"/>
              </a:rPr>
              <a:t>→ </a:t>
            </a:r>
            <a:r>
              <a:rPr b="1" i="0" lang="en" sz="1400" u="none" cap="none" strike="noStrike">
                <a:solidFill>
                  <a:srgbClr val="000000"/>
                </a:solidFill>
                <a:latin typeface="Source Sans Pro"/>
                <a:ea typeface="Source Sans Pro"/>
                <a:cs typeface="Source Sans Pro"/>
                <a:sym typeface="Source Sans Pro"/>
              </a:rPr>
              <a:t>khó </a:t>
            </a:r>
            <a:r>
              <a:rPr b="0" i="0" lang="en" sz="1400" u="none" cap="none" strike="noStrike">
                <a:solidFill>
                  <a:srgbClr val="000000"/>
                </a:solidFill>
                <a:latin typeface="Source Sans Pro"/>
                <a:ea typeface="Source Sans Pro"/>
                <a:cs typeface="Source Sans Pro"/>
                <a:sym typeface="Source Sans Pro"/>
              </a:rPr>
              <a:t>để </a:t>
            </a:r>
            <a:r>
              <a:rPr b="1" i="0" lang="en" sz="1400" u="none" cap="none" strike="noStrike">
                <a:solidFill>
                  <a:srgbClr val="000000"/>
                </a:solidFill>
                <a:latin typeface="Source Sans Pro"/>
                <a:ea typeface="Source Sans Pro"/>
                <a:cs typeface="Source Sans Pro"/>
                <a:sym typeface="Source Sans Pro"/>
              </a:rPr>
              <a:t>tiếp nhận</a:t>
            </a:r>
            <a:r>
              <a:rPr b="0" i="0" lang="en" sz="1400" u="none" cap="none" strike="noStrike">
                <a:solidFill>
                  <a:srgbClr val="000000"/>
                </a:solidFill>
                <a:latin typeface="Source Sans Pro"/>
                <a:ea typeface="Source Sans Pro"/>
                <a:cs typeface="Source Sans Pro"/>
                <a:sym typeface="Source Sans Pro"/>
              </a:rPr>
              <a:t> được các </a:t>
            </a:r>
            <a:r>
              <a:rPr b="1" i="0" lang="en" sz="1400" u="none" cap="none" strike="noStrike">
                <a:solidFill>
                  <a:srgbClr val="000000"/>
                </a:solidFill>
                <a:latin typeface="Source Sans Pro"/>
                <a:ea typeface="Source Sans Pro"/>
                <a:cs typeface="Source Sans Pro"/>
                <a:sym typeface="Source Sans Pro"/>
              </a:rPr>
              <a:t>đặc trưng quan trọng</a:t>
            </a:r>
            <a:r>
              <a:rPr b="0" i="0" lang="en" sz="1400" u="none" cap="none" strike="noStrike">
                <a:solidFill>
                  <a:srgbClr val="000000"/>
                </a:solidFill>
                <a:latin typeface="Source Sans Pro"/>
                <a:ea typeface="Source Sans Pro"/>
                <a:cs typeface="Source Sans Pro"/>
                <a:sym typeface="Source Sans Pro"/>
              </a:rPr>
              <a:t>.</a:t>
            </a:r>
            <a:endParaRPr b="0" i="0" sz="1400" u="none" cap="none" strike="noStrike">
              <a:solidFill>
                <a:srgbClr val="000000"/>
              </a:solidFill>
              <a:latin typeface="Source Sans Pro"/>
              <a:ea typeface="Source Sans Pro"/>
              <a:cs typeface="Source Sans Pro"/>
              <a:sym typeface="Source Sans Pro"/>
            </a:endParaRPr>
          </a:p>
        </p:txBody>
      </p:sp>
      <p:pic>
        <p:nvPicPr>
          <p:cNvPr id="202" name="Google Shape;202;g225b4954b75_0_180"/>
          <p:cNvPicPr preferRelativeResize="0"/>
          <p:nvPr/>
        </p:nvPicPr>
        <p:blipFill rotWithShape="1">
          <a:blip r:embed="rId5">
            <a:alphaModFix/>
          </a:blip>
          <a:srcRect b="0" l="0" r="0" t="0"/>
          <a:stretch/>
        </p:blipFill>
        <p:spPr>
          <a:xfrm>
            <a:off x="2800038" y="2162300"/>
            <a:ext cx="3543932" cy="26579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4b7bf508f3_0_57"/>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208" name="Google Shape;208;g24b7bf508f3_0_57"/>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209" name="Google Shape;209;g24b7bf508f3_0_57"/>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210" name="Google Shape;210;g24b7bf508f3_0_57"/>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Khó khăn, thách thức của bài toán</a:t>
            </a:r>
            <a:endParaRPr b="1" i="0" sz="2000" u="none" cap="none" strike="noStrike">
              <a:solidFill>
                <a:srgbClr val="0E78C0"/>
              </a:solidFill>
              <a:latin typeface="Exo 2"/>
              <a:ea typeface="Exo 2"/>
              <a:cs typeface="Exo 2"/>
              <a:sym typeface="Exo 2"/>
            </a:endParaRPr>
          </a:p>
        </p:txBody>
      </p:sp>
      <p:pic>
        <p:nvPicPr>
          <p:cNvPr descr="Icon&#10;&#10;Description automatically generated" id="211" name="Google Shape;211;g24b7bf508f3_0_57"/>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212" name="Google Shape;212;g24b7bf508f3_0_57"/>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213" name="Google Shape;213;g24b7bf508f3_0_57"/>
          <p:cNvSpPr txBox="1"/>
          <p:nvPr/>
        </p:nvSpPr>
        <p:spPr>
          <a:xfrm>
            <a:off x="783450" y="1001750"/>
            <a:ext cx="7577100" cy="931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600" u="none" cap="none" strike="noStrike">
                <a:solidFill>
                  <a:srgbClr val="000000"/>
                </a:solidFill>
                <a:latin typeface="Source Sans Pro"/>
                <a:ea typeface="Source Sans Pro"/>
                <a:cs typeface="Source Sans Pro"/>
                <a:sym typeface="Source Sans Pro"/>
              </a:rPr>
              <a:t>2. Biến đổi ánh sáng (Illumination Variation)</a:t>
            </a:r>
            <a:endParaRPr b="1" i="0" sz="1600" u="none" cap="none" strike="noStrike">
              <a:solidFill>
                <a:srgbClr val="000000"/>
              </a:solidFill>
              <a:latin typeface="Source Sans Pro"/>
              <a:ea typeface="Source Sans Pro"/>
              <a:cs typeface="Source Sans Pro"/>
              <a:sym typeface="Source Sans Pro"/>
            </a:endParaRPr>
          </a:p>
          <a:p>
            <a:pPr indent="-317500" lvl="0" marL="914400" marR="0" rtl="0" algn="l">
              <a:lnSpc>
                <a:spcPct val="115000"/>
              </a:lnSpc>
              <a:spcBef>
                <a:spcPts val="0"/>
              </a:spcBef>
              <a:spcAft>
                <a:spcPts val="0"/>
              </a:spcAft>
              <a:buClr>
                <a:srgbClr val="000000"/>
              </a:buClr>
              <a:buSzPts val="1400"/>
              <a:buFont typeface="Source Sans Pro"/>
              <a:buChar char="●"/>
            </a:pPr>
            <a:r>
              <a:rPr b="1" i="0" lang="en" sz="1400" u="none" cap="none" strike="noStrike">
                <a:solidFill>
                  <a:srgbClr val="000000"/>
                </a:solidFill>
                <a:latin typeface="Source Sans Pro"/>
                <a:ea typeface="Source Sans Pro"/>
                <a:cs typeface="Source Sans Pro"/>
                <a:sym typeface="Source Sans Pro"/>
              </a:rPr>
              <a:t>Độ sáng</a:t>
            </a:r>
            <a:r>
              <a:rPr b="0" i="0" lang="en" sz="1400" u="none" cap="none" strike="noStrike">
                <a:solidFill>
                  <a:srgbClr val="000000"/>
                </a:solidFill>
                <a:latin typeface="Source Sans Pro"/>
                <a:ea typeface="Source Sans Pro"/>
                <a:cs typeface="Source Sans Pro"/>
                <a:sym typeface="Source Sans Pro"/>
              </a:rPr>
              <a:t> trên một đối tượng mà mình quan tâm </a:t>
            </a:r>
            <a:r>
              <a:rPr b="1" i="0" lang="en" sz="1400" u="none" cap="none" strike="noStrike">
                <a:solidFill>
                  <a:srgbClr val="000000"/>
                </a:solidFill>
                <a:latin typeface="Source Sans Pro"/>
                <a:ea typeface="Source Sans Pro"/>
                <a:cs typeface="Source Sans Pro"/>
                <a:sym typeface="Source Sans Pro"/>
              </a:rPr>
              <a:t>thay đổi</a:t>
            </a:r>
            <a:r>
              <a:rPr b="0" i="0" lang="en" sz="1400" u="none" cap="none" strike="noStrike">
                <a:solidFill>
                  <a:srgbClr val="000000"/>
                </a:solidFill>
                <a:latin typeface="Source Sans Pro"/>
                <a:ea typeface="Source Sans Pro"/>
                <a:cs typeface="Source Sans Pro"/>
                <a:sym typeface="Source Sans Pro"/>
              </a:rPr>
              <a:t> </a:t>
            </a:r>
            <a:r>
              <a:rPr b="1" i="0" lang="en" sz="1400" u="none" cap="none" strike="noStrike">
                <a:solidFill>
                  <a:srgbClr val="000000"/>
                </a:solidFill>
                <a:latin typeface="Source Sans Pro"/>
                <a:ea typeface="Source Sans Pro"/>
                <a:cs typeface="Source Sans Pro"/>
                <a:sym typeface="Source Sans Pro"/>
              </a:rPr>
              <a:t>đáng kể </a:t>
            </a:r>
            <a:r>
              <a:rPr b="0" i="0" lang="en" sz="1400" u="none" cap="none" strike="noStrike">
                <a:solidFill>
                  <a:srgbClr val="000000"/>
                </a:solidFill>
                <a:latin typeface="Source Sans Pro"/>
                <a:ea typeface="Source Sans Pro"/>
                <a:cs typeface="Source Sans Pro"/>
                <a:sym typeface="Source Sans Pro"/>
              </a:rPr>
              <a:t>khi đối tượng di chuyển → việc định vị và ước tính của đối tượng trở nên khó khăn hơn</a:t>
            </a:r>
            <a:endParaRPr b="0" i="0" sz="1400" u="none" cap="none" strike="noStrike">
              <a:solidFill>
                <a:srgbClr val="000000"/>
              </a:solidFill>
              <a:latin typeface="Source Sans Pro"/>
              <a:ea typeface="Source Sans Pro"/>
              <a:cs typeface="Source Sans Pro"/>
              <a:sym typeface="Source Sans Pro"/>
            </a:endParaRPr>
          </a:p>
        </p:txBody>
      </p:sp>
      <p:pic>
        <p:nvPicPr>
          <p:cNvPr id="214" name="Google Shape;214;g24b7bf508f3_0_57"/>
          <p:cNvPicPr preferRelativeResize="0"/>
          <p:nvPr/>
        </p:nvPicPr>
        <p:blipFill rotWithShape="1">
          <a:blip r:embed="rId5">
            <a:alphaModFix/>
          </a:blip>
          <a:srcRect b="0" l="0" r="0" t="0"/>
          <a:stretch/>
        </p:blipFill>
        <p:spPr>
          <a:xfrm>
            <a:off x="3471975" y="1932951"/>
            <a:ext cx="2200049" cy="28662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4b7bf508f3_0_68"/>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220" name="Google Shape;220;g24b7bf508f3_0_68"/>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221" name="Google Shape;221;g24b7bf508f3_0_68"/>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222" name="Google Shape;222;g24b7bf508f3_0_68"/>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Khó khăn, thách thức của bài toán</a:t>
            </a:r>
            <a:endParaRPr b="1" i="0" sz="2000" u="none" cap="none" strike="noStrike">
              <a:solidFill>
                <a:srgbClr val="0E78C0"/>
              </a:solidFill>
              <a:latin typeface="Exo 2"/>
              <a:ea typeface="Exo 2"/>
              <a:cs typeface="Exo 2"/>
              <a:sym typeface="Exo 2"/>
            </a:endParaRPr>
          </a:p>
        </p:txBody>
      </p:sp>
      <p:pic>
        <p:nvPicPr>
          <p:cNvPr descr="Icon&#10;&#10;Description automatically generated" id="223" name="Google Shape;223;g24b7bf508f3_0_6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224" name="Google Shape;224;g24b7bf508f3_0_68"/>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225" name="Google Shape;225;g24b7bf508f3_0_68"/>
          <p:cNvSpPr txBox="1"/>
          <p:nvPr/>
        </p:nvSpPr>
        <p:spPr>
          <a:xfrm>
            <a:off x="783450" y="1001750"/>
            <a:ext cx="7577100" cy="931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600" u="none" cap="none" strike="noStrike">
                <a:solidFill>
                  <a:srgbClr val="000000"/>
                </a:solidFill>
                <a:latin typeface="Source Sans Pro"/>
                <a:ea typeface="Source Sans Pro"/>
                <a:cs typeface="Source Sans Pro"/>
                <a:sym typeface="Source Sans Pro"/>
              </a:rPr>
              <a:t>3. Che khuất (Occlusion)</a:t>
            </a:r>
            <a:endParaRPr b="1" i="0" sz="1600" u="none" cap="none" strike="noStrike">
              <a:solidFill>
                <a:srgbClr val="000000"/>
              </a:solidFill>
              <a:latin typeface="Source Sans Pro"/>
              <a:ea typeface="Source Sans Pro"/>
              <a:cs typeface="Source Sans Pro"/>
              <a:sym typeface="Source Sans Pro"/>
            </a:endParaRPr>
          </a:p>
          <a:p>
            <a:pPr indent="-317500" lvl="0" marL="9144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Khi đối tượng di chuyển qua các khu vực có nhiều vật thể khác hoặc có chuyển động gần đó, gây che khuất một phần hoặc toàn bộ đối tượng trong khung hình.</a:t>
            </a:r>
            <a:endParaRPr b="0" i="0" sz="1400" u="none" cap="none" strike="noStrike">
              <a:solidFill>
                <a:srgbClr val="000000"/>
              </a:solidFill>
              <a:latin typeface="Source Sans Pro"/>
              <a:ea typeface="Source Sans Pro"/>
              <a:cs typeface="Source Sans Pro"/>
              <a:sym typeface="Source Sans Pro"/>
            </a:endParaRPr>
          </a:p>
        </p:txBody>
      </p:sp>
      <p:pic>
        <p:nvPicPr>
          <p:cNvPr id="226" name="Google Shape;226;g24b7bf508f3_0_68"/>
          <p:cNvPicPr preferRelativeResize="0"/>
          <p:nvPr/>
        </p:nvPicPr>
        <p:blipFill rotWithShape="1">
          <a:blip r:embed="rId5">
            <a:alphaModFix/>
          </a:blip>
          <a:srcRect b="0" l="0" r="0" t="0"/>
          <a:stretch/>
        </p:blipFill>
        <p:spPr>
          <a:xfrm>
            <a:off x="3432975" y="1932951"/>
            <a:ext cx="2278055" cy="3039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24b7bf508f3_0_79"/>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232" name="Google Shape;232;g24b7bf508f3_0_79"/>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233" name="Google Shape;233;g24b7bf508f3_0_79"/>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234" name="Google Shape;234;g24b7bf508f3_0_79"/>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Khó khăn, thách thức của bài toán</a:t>
            </a:r>
            <a:endParaRPr b="1" i="0" sz="2000" u="none" cap="none" strike="noStrike">
              <a:solidFill>
                <a:srgbClr val="0E78C0"/>
              </a:solidFill>
              <a:latin typeface="Exo 2"/>
              <a:ea typeface="Exo 2"/>
              <a:cs typeface="Exo 2"/>
              <a:sym typeface="Exo 2"/>
            </a:endParaRPr>
          </a:p>
        </p:txBody>
      </p:sp>
      <p:pic>
        <p:nvPicPr>
          <p:cNvPr descr="Icon&#10;&#10;Description automatically generated" id="235" name="Google Shape;235;g24b7bf508f3_0_79"/>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236" name="Google Shape;236;g24b7bf508f3_0_79"/>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237" name="Google Shape;237;g24b7bf508f3_0_79"/>
          <p:cNvSpPr txBox="1"/>
          <p:nvPr/>
        </p:nvSpPr>
        <p:spPr>
          <a:xfrm>
            <a:off x="783450" y="1001750"/>
            <a:ext cx="7577100" cy="931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600" u="none" cap="none" strike="noStrike">
                <a:solidFill>
                  <a:srgbClr val="000000"/>
                </a:solidFill>
                <a:latin typeface="Source Sans Pro"/>
                <a:ea typeface="Source Sans Pro"/>
                <a:cs typeface="Source Sans Pro"/>
                <a:sym typeface="Source Sans Pro"/>
              </a:rPr>
              <a:t>4. Độ phân giải thấp (Low Resolution)</a:t>
            </a:r>
            <a:endParaRPr b="1" i="0" sz="1600" u="none" cap="none" strike="noStrike">
              <a:solidFill>
                <a:srgbClr val="000000"/>
              </a:solidFill>
              <a:latin typeface="Source Sans Pro"/>
              <a:ea typeface="Source Sans Pro"/>
              <a:cs typeface="Source Sans Pro"/>
              <a:sym typeface="Source Sans Pro"/>
            </a:endParaRPr>
          </a:p>
          <a:p>
            <a:pPr indent="-317500" lvl="0" marL="9144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Khi số pixel trong BB xung quanh đối tượng quá thấp → khó để theo dõi đối tượng mà mình quan tâm.</a:t>
            </a:r>
            <a:endParaRPr b="0" i="0" sz="1400" u="none" cap="none" strike="noStrike">
              <a:solidFill>
                <a:srgbClr val="000000"/>
              </a:solidFill>
              <a:latin typeface="Source Sans Pro"/>
              <a:ea typeface="Source Sans Pro"/>
              <a:cs typeface="Source Sans Pro"/>
              <a:sym typeface="Source Sans Pro"/>
            </a:endParaRPr>
          </a:p>
        </p:txBody>
      </p:sp>
      <p:pic>
        <p:nvPicPr>
          <p:cNvPr id="238" name="Google Shape;238;g24b7bf508f3_0_79"/>
          <p:cNvPicPr preferRelativeResize="0"/>
          <p:nvPr/>
        </p:nvPicPr>
        <p:blipFill rotWithShape="1">
          <a:blip r:embed="rId5">
            <a:alphaModFix/>
          </a:blip>
          <a:srcRect b="0" l="0" r="0" t="0"/>
          <a:stretch/>
        </p:blipFill>
        <p:spPr>
          <a:xfrm>
            <a:off x="2293388" y="1872577"/>
            <a:ext cx="4557225" cy="3037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4b7bf508f3_0_112"/>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244" name="Google Shape;244;g24b7bf508f3_0_112"/>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245" name="Google Shape;245;g24b7bf508f3_0_112"/>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246" name="Google Shape;246;g24b7bf508f3_0_112"/>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Khó khăn, thách thức của bài toán</a:t>
            </a:r>
            <a:endParaRPr b="1" i="0" sz="2000" u="none" cap="none" strike="noStrike">
              <a:solidFill>
                <a:srgbClr val="0E78C0"/>
              </a:solidFill>
              <a:latin typeface="Exo 2"/>
              <a:ea typeface="Exo 2"/>
              <a:cs typeface="Exo 2"/>
              <a:sym typeface="Exo 2"/>
            </a:endParaRPr>
          </a:p>
        </p:txBody>
      </p:sp>
      <p:pic>
        <p:nvPicPr>
          <p:cNvPr descr="Icon&#10;&#10;Description automatically generated" id="247" name="Google Shape;247;g24b7bf508f3_0_112"/>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248" name="Google Shape;248;g24b7bf508f3_0_112"/>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249" name="Google Shape;249;g24b7bf508f3_0_112"/>
          <p:cNvSpPr txBox="1"/>
          <p:nvPr/>
        </p:nvSpPr>
        <p:spPr>
          <a:xfrm>
            <a:off x="783450" y="1001750"/>
            <a:ext cx="7577100" cy="192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600" u="none" cap="none" strike="noStrike">
                <a:solidFill>
                  <a:srgbClr val="000000"/>
                </a:solidFill>
                <a:latin typeface="Source Sans Pro"/>
                <a:ea typeface="Source Sans Pro"/>
                <a:cs typeface="Source Sans Pro"/>
                <a:sym typeface="Source Sans Pro"/>
              </a:rPr>
              <a:t>5. Biến đổi tỷ lệ (Scale Variation)</a:t>
            </a:r>
            <a:endParaRPr b="1" i="0" sz="1600" u="none" cap="none" strike="noStrike">
              <a:solidFill>
                <a:srgbClr val="000000"/>
              </a:solidFill>
              <a:latin typeface="Source Sans Pro"/>
              <a:ea typeface="Source Sans Pro"/>
              <a:cs typeface="Source Sans Pro"/>
              <a:sym typeface="Source Sans Pro"/>
            </a:endParaRPr>
          </a:p>
          <a:p>
            <a:pPr indent="-317500" lvl="0" marL="9144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Là sự thay đổi về tỷ lệ kích thước của đối tượng trong quá trình theo dõi. Điều này xảy ra khi đối tượng di chuyển gần hoặc xa khỏi camera, gây ra thay đổi về kích thước trên khung hình.</a:t>
            </a:r>
            <a:endParaRPr b="0" i="0" sz="1400" u="none" cap="none" strike="noStrike">
              <a:solidFill>
                <a:srgbClr val="000000"/>
              </a:solidFill>
              <a:latin typeface="Source Sans Pro"/>
              <a:ea typeface="Source Sans Pro"/>
              <a:cs typeface="Source Sans Pro"/>
              <a:sym typeface="Source Sans Pro"/>
            </a:endParaRPr>
          </a:p>
          <a:p>
            <a:pPr indent="-317500" lvl="0" marL="9144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Mà khi kích thước thay đổi → các đặc trưng hoặc hình dạng của nó cũng thay đổi → mất mát thông tin hoặc gây nhầm lẫn cho thuật toán tracking, khó khăn trong việc xác định vị trí chính xác và hình dạng của đối tượng.</a:t>
            </a:r>
            <a:endParaRPr b="0" i="0" sz="14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4b7bf508f3_0_124"/>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255" name="Google Shape;255;g24b7bf508f3_0_124"/>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256" name="Google Shape;256;g24b7bf508f3_0_124"/>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257" name="Google Shape;257;g24b7bf508f3_0_124"/>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Khó khăn, thách thức của bài toán</a:t>
            </a:r>
            <a:endParaRPr b="1" i="0" sz="2000" u="none" cap="none" strike="noStrike">
              <a:solidFill>
                <a:srgbClr val="0E78C0"/>
              </a:solidFill>
              <a:latin typeface="Exo 2"/>
              <a:ea typeface="Exo 2"/>
              <a:cs typeface="Exo 2"/>
              <a:sym typeface="Exo 2"/>
            </a:endParaRPr>
          </a:p>
        </p:txBody>
      </p:sp>
      <p:pic>
        <p:nvPicPr>
          <p:cNvPr descr="Icon&#10;&#10;Description automatically generated" id="258" name="Google Shape;258;g24b7bf508f3_0_124"/>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259" name="Google Shape;259;g24b7bf508f3_0_124"/>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260" name="Google Shape;260;g24b7bf508f3_0_124"/>
          <p:cNvSpPr txBox="1"/>
          <p:nvPr/>
        </p:nvSpPr>
        <p:spPr>
          <a:xfrm>
            <a:off x="783450" y="1001750"/>
            <a:ext cx="7577100" cy="683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600" u="none" cap="none" strike="noStrike">
                <a:solidFill>
                  <a:srgbClr val="000000"/>
                </a:solidFill>
                <a:latin typeface="Source Sans Pro"/>
                <a:ea typeface="Source Sans Pro"/>
                <a:cs typeface="Source Sans Pro"/>
                <a:sym typeface="Source Sans Pro"/>
              </a:rPr>
              <a:t>5. Biến đổi tỷ lệ (Scale Variation)</a:t>
            </a:r>
            <a:endParaRPr b="1" i="0" sz="1600" u="none" cap="none" strike="noStrike">
              <a:solidFill>
                <a:srgbClr val="000000"/>
              </a:solidFill>
              <a:latin typeface="Source Sans Pro"/>
              <a:ea typeface="Source Sans Pro"/>
              <a:cs typeface="Source Sans Pro"/>
              <a:sym typeface="Source Sans Pro"/>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p:txBody>
      </p:sp>
      <p:pic>
        <p:nvPicPr>
          <p:cNvPr id="261" name="Google Shape;261;g24b7bf508f3_0_124"/>
          <p:cNvPicPr preferRelativeResize="0"/>
          <p:nvPr/>
        </p:nvPicPr>
        <p:blipFill rotWithShape="1">
          <a:blip r:embed="rId5">
            <a:alphaModFix/>
          </a:blip>
          <a:srcRect b="0" l="0" r="0" t="0"/>
          <a:stretch/>
        </p:blipFill>
        <p:spPr>
          <a:xfrm>
            <a:off x="2878851" y="1401225"/>
            <a:ext cx="2678998" cy="33495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4b7bf508f3_0_102"/>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267" name="Google Shape;267;g24b7bf508f3_0_102"/>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268" name="Google Shape;268;g24b7bf508f3_0_102"/>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269" name="Google Shape;269;g24b7bf508f3_0_102"/>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Khó khăn, thách thức của bài toán</a:t>
            </a:r>
            <a:endParaRPr b="1" i="0" sz="2000" u="none" cap="none" strike="noStrike">
              <a:solidFill>
                <a:srgbClr val="0E78C0"/>
              </a:solidFill>
              <a:latin typeface="Exo 2"/>
              <a:ea typeface="Exo 2"/>
              <a:cs typeface="Exo 2"/>
              <a:sym typeface="Exo 2"/>
            </a:endParaRPr>
          </a:p>
        </p:txBody>
      </p:sp>
      <p:pic>
        <p:nvPicPr>
          <p:cNvPr descr="Icon&#10;&#10;Description automatically generated" id="270" name="Google Shape;270;g24b7bf508f3_0_102"/>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271" name="Google Shape;271;g24b7bf508f3_0_102"/>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272" name="Google Shape;272;g24b7bf508f3_0_102"/>
          <p:cNvSpPr txBox="1"/>
          <p:nvPr/>
        </p:nvSpPr>
        <p:spPr>
          <a:xfrm>
            <a:off x="783450" y="1001750"/>
            <a:ext cx="7577100" cy="683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600" u="none" cap="none" strike="noStrike">
                <a:solidFill>
                  <a:srgbClr val="000000"/>
                </a:solidFill>
                <a:latin typeface="Source Sans Pro"/>
                <a:ea typeface="Source Sans Pro"/>
                <a:cs typeface="Source Sans Pro"/>
                <a:sym typeface="Source Sans Pro"/>
              </a:rPr>
              <a:t>6. </a:t>
            </a:r>
            <a:r>
              <a:rPr b="1" i="0" lang="en" sz="1600" u="none" cap="none" strike="noStrike">
                <a:solidFill>
                  <a:srgbClr val="000000"/>
                </a:solidFill>
                <a:latin typeface="Source Sans Pro"/>
                <a:ea typeface="Source Sans Pro"/>
                <a:cs typeface="Source Sans Pro"/>
                <a:sym typeface="Source Sans Pro"/>
              </a:rPr>
              <a:t>Thay đổi hình dạng của đối tượng</a:t>
            </a:r>
            <a:endParaRPr b="1" i="0" sz="1600" u="none" cap="none" strike="noStrike">
              <a:solidFill>
                <a:srgbClr val="000000"/>
              </a:solidFill>
              <a:latin typeface="Source Sans Pro"/>
              <a:ea typeface="Source Sans Pro"/>
              <a:cs typeface="Source Sans Pro"/>
              <a:sym typeface="Source Sans Pro"/>
            </a:endParaRPr>
          </a:p>
          <a:p>
            <a:pPr indent="-317500" lvl="0" marL="9144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Trên khung hình, hình dạng của đối tượng có thể xoay, giảm kích thước, biến dạng…</a:t>
            </a:r>
            <a:endParaRPr b="0" i="0" sz="1400" u="none" cap="none" strike="noStrike">
              <a:solidFill>
                <a:srgbClr val="000000"/>
              </a:solidFill>
              <a:latin typeface="Source Sans Pro"/>
              <a:ea typeface="Source Sans Pro"/>
              <a:cs typeface="Source Sans Pro"/>
              <a:sym typeface="Source Sans Pro"/>
            </a:endParaRPr>
          </a:p>
        </p:txBody>
      </p:sp>
      <p:pic>
        <p:nvPicPr>
          <p:cNvPr id="273" name="Google Shape;273;g24b7bf508f3_0_102"/>
          <p:cNvPicPr preferRelativeResize="0"/>
          <p:nvPr/>
        </p:nvPicPr>
        <p:blipFill rotWithShape="1">
          <a:blip r:embed="rId5">
            <a:alphaModFix/>
          </a:blip>
          <a:srcRect b="0" l="0" r="0" t="0"/>
          <a:stretch/>
        </p:blipFill>
        <p:spPr>
          <a:xfrm>
            <a:off x="1277050" y="1924454"/>
            <a:ext cx="6589875" cy="2200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4b7bf508f3_0_92"/>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279" name="Google Shape;279;g24b7bf508f3_0_92"/>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280" name="Google Shape;280;g24b7bf508f3_0_92"/>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281" name="Google Shape;281;g24b7bf508f3_0_92"/>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Khó khăn, thách thức của bài toán</a:t>
            </a:r>
            <a:endParaRPr b="1" i="0" sz="2000" u="none" cap="none" strike="noStrike">
              <a:solidFill>
                <a:srgbClr val="0E78C0"/>
              </a:solidFill>
              <a:latin typeface="Exo 2"/>
              <a:ea typeface="Exo 2"/>
              <a:cs typeface="Exo 2"/>
              <a:sym typeface="Exo 2"/>
            </a:endParaRPr>
          </a:p>
        </p:txBody>
      </p:sp>
      <p:pic>
        <p:nvPicPr>
          <p:cNvPr descr="Icon&#10;&#10;Description automatically generated" id="282" name="Google Shape;282;g24b7bf508f3_0_92"/>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283" name="Google Shape;283;g24b7bf508f3_0_92"/>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284" name="Google Shape;284;g24b7bf508f3_0_92"/>
          <p:cNvSpPr txBox="1"/>
          <p:nvPr/>
        </p:nvSpPr>
        <p:spPr>
          <a:xfrm>
            <a:off x="783450" y="1001750"/>
            <a:ext cx="7577100" cy="931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600" u="none" cap="none" strike="noStrike">
                <a:solidFill>
                  <a:srgbClr val="000000"/>
                </a:solidFill>
                <a:latin typeface="Source Sans Pro"/>
                <a:ea typeface="Source Sans Pro"/>
                <a:cs typeface="Source Sans Pro"/>
                <a:sym typeface="Source Sans Pro"/>
              </a:rPr>
              <a:t>7. Chuyển động nhanh (Fast Motion)</a:t>
            </a:r>
            <a:endParaRPr b="1" i="0" sz="1600" u="none" cap="none" strike="noStrike">
              <a:solidFill>
                <a:srgbClr val="000000"/>
              </a:solidFill>
              <a:latin typeface="Source Sans Pro"/>
              <a:ea typeface="Source Sans Pro"/>
              <a:cs typeface="Source Sans Pro"/>
              <a:sym typeface="Source Sans Pro"/>
            </a:endParaRPr>
          </a:p>
          <a:p>
            <a:pPr indent="-317500" lvl="0" marL="9144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Khi theo dõi đối tượng chuyển động nhanh → ảnh hưởng tới khả năng theo dõi chính xác đối tượng trên khung hình.</a:t>
            </a:r>
            <a:endParaRPr b="0" i="0" sz="14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3"/>
          <p:cNvSpPr txBox="1"/>
          <p:nvPr/>
        </p:nvSpPr>
        <p:spPr>
          <a:xfrm>
            <a:off x="3385875" y="2216925"/>
            <a:ext cx="2372400" cy="709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2500"/>
              <a:buFont typeface="Arial"/>
              <a:buNone/>
            </a:pPr>
            <a:r>
              <a:rPr b="1" i="0" lang="en" sz="2500" u="none" cap="none" strike="noStrike">
                <a:solidFill>
                  <a:srgbClr val="0E78C0"/>
                </a:solidFill>
                <a:latin typeface="Exo 2"/>
                <a:ea typeface="Exo 2"/>
                <a:cs typeface="Exo 2"/>
                <a:sym typeface="Exo 2"/>
              </a:rPr>
              <a:t>Nội dung</a:t>
            </a:r>
            <a:endParaRPr b="0" i="0" sz="1400" u="none" cap="none" strike="noStrike">
              <a:solidFill>
                <a:srgbClr val="000000"/>
              </a:solidFill>
              <a:latin typeface="Arial"/>
              <a:ea typeface="Arial"/>
              <a:cs typeface="Arial"/>
              <a:sym typeface="Arial"/>
            </a:endParaRPr>
          </a:p>
        </p:txBody>
      </p:sp>
      <p:sp>
        <p:nvSpPr>
          <p:cNvPr id="69" name="Google Shape;69;p3"/>
          <p:cNvSpPr txBox="1"/>
          <p:nvPr/>
        </p:nvSpPr>
        <p:spPr>
          <a:xfrm>
            <a:off x="142650" y="1001550"/>
            <a:ext cx="3306600" cy="784200"/>
          </a:xfrm>
          <a:prstGeom prst="rect">
            <a:avLst/>
          </a:prstGeom>
          <a:noFill/>
          <a:ln>
            <a:noFill/>
          </a:ln>
        </p:spPr>
        <p:txBody>
          <a:bodyPr anchorCtr="0" anchor="b" bIns="68550" lIns="68550" spcFirstLastPara="1" rIns="68550" wrap="square" tIns="68550">
            <a:noAutofit/>
          </a:bodyPr>
          <a:lstStyle/>
          <a:p>
            <a:pPr indent="0" lvl="0" marL="0" marR="0" rtl="0" algn="l">
              <a:lnSpc>
                <a:spcPct val="100000"/>
              </a:lnSpc>
              <a:spcBef>
                <a:spcPts val="0"/>
              </a:spcBef>
              <a:spcAft>
                <a:spcPts val="0"/>
              </a:spcAft>
              <a:buClr>
                <a:srgbClr val="000000"/>
              </a:buClr>
              <a:buSzPts val="1200"/>
              <a:buFont typeface="Arial"/>
              <a:buNone/>
            </a:pPr>
            <a:r>
              <a:rPr b="1" i="0" lang="en" sz="2400" u="none" cap="none" strike="noStrike">
                <a:solidFill>
                  <a:srgbClr val="0E78C0"/>
                </a:solidFill>
                <a:latin typeface="Exo 2"/>
                <a:ea typeface="Exo 2"/>
                <a:cs typeface="Exo 2"/>
                <a:sym typeface="Exo 2"/>
              </a:rPr>
              <a:t>Bài toán</a:t>
            </a:r>
            <a:endParaRPr b="0" i="0" sz="2400" u="none" cap="none" strike="noStrike">
              <a:solidFill>
                <a:srgbClr val="000000"/>
              </a:solidFill>
              <a:latin typeface="Arial"/>
              <a:ea typeface="Arial"/>
              <a:cs typeface="Arial"/>
              <a:sym typeface="Arial"/>
            </a:endParaRPr>
          </a:p>
        </p:txBody>
      </p:sp>
      <p:sp>
        <p:nvSpPr>
          <p:cNvPr id="70" name="Google Shape;70;p3"/>
          <p:cNvSpPr txBox="1"/>
          <p:nvPr/>
        </p:nvSpPr>
        <p:spPr>
          <a:xfrm>
            <a:off x="142650" y="2111175"/>
            <a:ext cx="3079500" cy="433200"/>
          </a:xfrm>
          <a:prstGeom prst="rect">
            <a:avLst/>
          </a:prstGeom>
          <a:noFill/>
          <a:ln>
            <a:noFill/>
          </a:ln>
        </p:spPr>
        <p:txBody>
          <a:bodyPr anchorCtr="0" anchor="b" bIns="68550" lIns="68550" spcFirstLastPara="1" rIns="68550" wrap="square" tIns="68550">
            <a:noAutofit/>
          </a:bodyPr>
          <a:lstStyle/>
          <a:p>
            <a:pPr indent="0" lvl="0" marL="0" marR="0" rtl="0" algn="l">
              <a:lnSpc>
                <a:spcPct val="100000"/>
              </a:lnSpc>
              <a:spcBef>
                <a:spcPts val="0"/>
              </a:spcBef>
              <a:spcAft>
                <a:spcPts val="0"/>
              </a:spcAft>
              <a:buClr>
                <a:srgbClr val="000000"/>
              </a:buClr>
              <a:buSzPts val="1200"/>
              <a:buFont typeface="Arial"/>
              <a:buNone/>
            </a:pPr>
            <a:r>
              <a:rPr b="1" i="0" lang="en" sz="2400" u="none" cap="none" strike="noStrike">
                <a:solidFill>
                  <a:srgbClr val="0E78C0"/>
                </a:solidFill>
                <a:latin typeface="Exo 2"/>
                <a:ea typeface="Exo 2"/>
                <a:cs typeface="Exo 2"/>
                <a:sym typeface="Exo 2"/>
              </a:rPr>
              <a:t>Lý do</a:t>
            </a:r>
            <a:endParaRPr b="0" i="0" sz="2400" u="none" cap="none" strike="noStrike">
              <a:solidFill>
                <a:srgbClr val="000000"/>
              </a:solidFill>
              <a:latin typeface="Arial"/>
              <a:ea typeface="Arial"/>
              <a:cs typeface="Arial"/>
              <a:sym typeface="Arial"/>
            </a:endParaRPr>
          </a:p>
        </p:txBody>
      </p:sp>
      <p:sp>
        <p:nvSpPr>
          <p:cNvPr id="71" name="Google Shape;71;p3"/>
          <p:cNvSpPr txBox="1"/>
          <p:nvPr/>
        </p:nvSpPr>
        <p:spPr>
          <a:xfrm>
            <a:off x="2206405" y="1353175"/>
            <a:ext cx="1107600" cy="433200"/>
          </a:xfrm>
          <a:prstGeom prst="rect">
            <a:avLst/>
          </a:prstGeom>
          <a:noFill/>
          <a:ln>
            <a:noFill/>
          </a:ln>
        </p:spPr>
        <p:txBody>
          <a:bodyPr anchorCtr="0" anchor="ctr" bIns="68550" lIns="68550" spcFirstLastPara="1" rIns="68550" wrap="square" tIns="68550">
            <a:noAutofit/>
          </a:bodyPr>
          <a:lstStyle/>
          <a:p>
            <a:pPr indent="0" lvl="0" marL="0" marR="0" rtl="0" algn="r">
              <a:lnSpc>
                <a:spcPct val="100000"/>
              </a:lnSpc>
              <a:spcBef>
                <a:spcPts val="0"/>
              </a:spcBef>
              <a:spcAft>
                <a:spcPts val="0"/>
              </a:spcAft>
              <a:buClr>
                <a:srgbClr val="000000"/>
              </a:buClr>
              <a:buSzPts val="3000"/>
              <a:buFont typeface="Arial"/>
              <a:buNone/>
            </a:pPr>
            <a:r>
              <a:rPr b="1" i="0" lang="en" sz="3000" u="none" cap="none" strike="noStrike">
                <a:solidFill>
                  <a:srgbClr val="0E78C0"/>
                </a:solidFill>
                <a:latin typeface="Exo 2"/>
                <a:ea typeface="Exo 2"/>
                <a:cs typeface="Exo 2"/>
                <a:sym typeface="Exo 2"/>
              </a:rPr>
              <a:t>01</a:t>
            </a:r>
            <a:endParaRPr b="0" i="0" sz="1400" u="none" cap="none" strike="noStrike">
              <a:solidFill>
                <a:srgbClr val="000000"/>
              </a:solidFill>
              <a:latin typeface="Arial"/>
              <a:ea typeface="Arial"/>
              <a:cs typeface="Arial"/>
              <a:sym typeface="Arial"/>
            </a:endParaRPr>
          </a:p>
        </p:txBody>
      </p:sp>
      <p:sp>
        <p:nvSpPr>
          <p:cNvPr id="72" name="Google Shape;72;p3"/>
          <p:cNvSpPr txBox="1"/>
          <p:nvPr/>
        </p:nvSpPr>
        <p:spPr>
          <a:xfrm>
            <a:off x="2206407" y="2111184"/>
            <a:ext cx="1107600" cy="433200"/>
          </a:xfrm>
          <a:prstGeom prst="rect">
            <a:avLst/>
          </a:prstGeom>
          <a:noFill/>
          <a:ln>
            <a:noFill/>
          </a:ln>
        </p:spPr>
        <p:txBody>
          <a:bodyPr anchorCtr="0" anchor="ctr" bIns="68550" lIns="68550" spcFirstLastPara="1" rIns="68550" wrap="square" tIns="68550">
            <a:noAutofit/>
          </a:bodyPr>
          <a:lstStyle/>
          <a:p>
            <a:pPr indent="0" lvl="0" marL="0" marR="0" rtl="0" algn="r">
              <a:lnSpc>
                <a:spcPct val="100000"/>
              </a:lnSpc>
              <a:spcBef>
                <a:spcPts val="0"/>
              </a:spcBef>
              <a:spcAft>
                <a:spcPts val="0"/>
              </a:spcAft>
              <a:buClr>
                <a:srgbClr val="000000"/>
              </a:buClr>
              <a:buSzPts val="3000"/>
              <a:buFont typeface="Arial"/>
              <a:buNone/>
            </a:pPr>
            <a:r>
              <a:rPr b="1" i="0" lang="en" sz="3000" u="none" cap="none" strike="noStrike">
                <a:solidFill>
                  <a:srgbClr val="0E78C0"/>
                </a:solidFill>
                <a:latin typeface="Exo 2"/>
                <a:ea typeface="Exo 2"/>
                <a:cs typeface="Exo 2"/>
                <a:sym typeface="Exo 2"/>
              </a:rPr>
              <a:t>02</a:t>
            </a:r>
            <a:endParaRPr b="0" i="0" sz="1400" u="none" cap="none" strike="noStrike">
              <a:solidFill>
                <a:srgbClr val="000000"/>
              </a:solidFill>
              <a:latin typeface="Arial"/>
              <a:ea typeface="Arial"/>
              <a:cs typeface="Arial"/>
              <a:sym typeface="Arial"/>
            </a:endParaRPr>
          </a:p>
        </p:txBody>
      </p:sp>
      <p:cxnSp>
        <p:nvCxnSpPr>
          <p:cNvPr id="73" name="Google Shape;73;p3"/>
          <p:cNvCxnSpPr/>
          <p:nvPr/>
        </p:nvCxnSpPr>
        <p:spPr>
          <a:xfrm>
            <a:off x="4004475" y="11017"/>
            <a:ext cx="0" cy="2242500"/>
          </a:xfrm>
          <a:prstGeom prst="straightConnector1">
            <a:avLst/>
          </a:prstGeom>
          <a:noFill/>
          <a:ln cap="flat" cmpd="sng" w="28575">
            <a:solidFill>
              <a:srgbClr val="0E78C0"/>
            </a:solidFill>
            <a:prstDash val="solid"/>
            <a:round/>
            <a:headEnd len="sm" w="sm" type="none"/>
            <a:tailEnd len="sm" w="sm" type="none"/>
          </a:ln>
        </p:spPr>
      </p:cxnSp>
      <p:cxnSp>
        <p:nvCxnSpPr>
          <p:cNvPr id="74" name="Google Shape;74;p3"/>
          <p:cNvCxnSpPr/>
          <p:nvPr/>
        </p:nvCxnSpPr>
        <p:spPr>
          <a:xfrm>
            <a:off x="5127151" y="3049783"/>
            <a:ext cx="0" cy="1961100"/>
          </a:xfrm>
          <a:prstGeom prst="straightConnector1">
            <a:avLst/>
          </a:prstGeom>
          <a:noFill/>
          <a:ln cap="flat" cmpd="sng" w="28575">
            <a:solidFill>
              <a:srgbClr val="0E78C0"/>
            </a:solidFill>
            <a:prstDash val="solid"/>
            <a:round/>
            <a:headEnd len="sm" w="sm" type="none"/>
            <a:tailEnd len="sm" w="sm" type="none"/>
          </a:ln>
        </p:spPr>
      </p:cxnSp>
      <p:sp>
        <p:nvSpPr>
          <p:cNvPr id="75" name="Google Shape;75;p3"/>
          <p:cNvSpPr txBox="1"/>
          <p:nvPr/>
        </p:nvSpPr>
        <p:spPr>
          <a:xfrm>
            <a:off x="5830158" y="1927691"/>
            <a:ext cx="1072200" cy="4332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E78C0"/>
                </a:solidFill>
                <a:latin typeface="Exo 2"/>
                <a:ea typeface="Exo 2"/>
                <a:cs typeface="Exo 2"/>
                <a:sym typeface="Exo 2"/>
              </a:rPr>
              <a:t>0</a:t>
            </a:r>
            <a:r>
              <a:rPr b="1" lang="en" sz="3000">
                <a:solidFill>
                  <a:srgbClr val="0E78C0"/>
                </a:solidFill>
                <a:latin typeface="Exo 2"/>
                <a:ea typeface="Exo 2"/>
                <a:cs typeface="Exo 2"/>
                <a:sym typeface="Exo 2"/>
              </a:rPr>
              <a:t>4</a:t>
            </a:r>
            <a:endParaRPr b="0" i="0" sz="1400" u="none" cap="none" strike="noStrike">
              <a:solidFill>
                <a:srgbClr val="000000"/>
              </a:solidFill>
              <a:latin typeface="Arial"/>
              <a:ea typeface="Arial"/>
              <a:cs typeface="Arial"/>
              <a:sym typeface="Arial"/>
            </a:endParaRPr>
          </a:p>
        </p:txBody>
      </p:sp>
      <p:sp>
        <p:nvSpPr>
          <p:cNvPr id="76" name="Google Shape;76;p3"/>
          <p:cNvSpPr txBox="1"/>
          <p:nvPr/>
        </p:nvSpPr>
        <p:spPr>
          <a:xfrm>
            <a:off x="5830158" y="2834815"/>
            <a:ext cx="1072200" cy="4332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E78C0"/>
                </a:solidFill>
                <a:latin typeface="Exo 2"/>
                <a:ea typeface="Exo 2"/>
                <a:cs typeface="Exo 2"/>
                <a:sym typeface="Exo 2"/>
              </a:rPr>
              <a:t>0</a:t>
            </a:r>
            <a:r>
              <a:rPr b="1" lang="en" sz="3000">
                <a:solidFill>
                  <a:srgbClr val="0E78C0"/>
                </a:solidFill>
                <a:latin typeface="Exo 2"/>
                <a:ea typeface="Exo 2"/>
                <a:cs typeface="Exo 2"/>
                <a:sym typeface="Exo 2"/>
              </a:rPr>
              <a:t>5</a:t>
            </a:r>
            <a:endParaRPr b="0" i="0" sz="1400" u="none" cap="none" strike="noStrike">
              <a:solidFill>
                <a:srgbClr val="000000"/>
              </a:solidFill>
              <a:latin typeface="Arial"/>
              <a:ea typeface="Arial"/>
              <a:cs typeface="Arial"/>
              <a:sym typeface="Arial"/>
            </a:endParaRPr>
          </a:p>
        </p:txBody>
      </p:sp>
      <p:sp>
        <p:nvSpPr>
          <p:cNvPr id="77" name="Google Shape;77;p3"/>
          <p:cNvSpPr txBox="1"/>
          <p:nvPr/>
        </p:nvSpPr>
        <p:spPr>
          <a:xfrm>
            <a:off x="6562651" y="1927700"/>
            <a:ext cx="2372400" cy="433200"/>
          </a:xfrm>
          <a:prstGeom prst="rect">
            <a:avLst/>
          </a:prstGeom>
          <a:noFill/>
          <a:ln>
            <a:noFill/>
          </a:ln>
        </p:spPr>
        <p:txBody>
          <a:bodyPr anchorCtr="0" anchor="b" bIns="68550" lIns="68550" spcFirstLastPara="1" rIns="68550" wrap="square" tIns="68550">
            <a:noAutofit/>
          </a:bodyPr>
          <a:lstStyle/>
          <a:p>
            <a:pPr indent="0" lvl="0" marL="0" marR="0" rtl="0" algn="l">
              <a:lnSpc>
                <a:spcPct val="100000"/>
              </a:lnSpc>
              <a:spcBef>
                <a:spcPts val="0"/>
              </a:spcBef>
              <a:spcAft>
                <a:spcPts val="0"/>
              </a:spcAft>
              <a:buClr>
                <a:srgbClr val="000000"/>
              </a:buClr>
              <a:buSzPts val="1200"/>
              <a:buFont typeface="Arial"/>
              <a:buNone/>
            </a:pPr>
            <a:r>
              <a:rPr b="1" lang="en" sz="2400">
                <a:solidFill>
                  <a:srgbClr val="0E78C0"/>
                </a:solidFill>
                <a:latin typeface="Exo 2"/>
                <a:ea typeface="Exo 2"/>
                <a:cs typeface="Exo 2"/>
                <a:sym typeface="Exo 2"/>
              </a:rPr>
              <a:t>Thực nghiệm</a:t>
            </a:r>
            <a:endParaRPr b="0" i="0" sz="2400" u="none" cap="none" strike="noStrike">
              <a:solidFill>
                <a:srgbClr val="000000"/>
              </a:solidFill>
              <a:latin typeface="Arial"/>
              <a:ea typeface="Arial"/>
              <a:cs typeface="Arial"/>
              <a:sym typeface="Arial"/>
            </a:endParaRPr>
          </a:p>
        </p:txBody>
      </p:sp>
      <p:sp>
        <p:nvSpPr>
          <p:cNvPr id="78" name="Google Shape;78;p3"/>
          <p:cNvSpPr txBox="1"/>
          <p:nvPr/>
        </p:nvSpPr>
        <p:spPr>
          <a:xfrm>
            <a:off x="6562651" y="2834825"/>
            <a:ext cx="2477100" cy="433200"/>
          </a:xfrm>
          <a:prstGeom prst="rect">
            <a:avLst/>
          </a:prstGeom>
          <a:noFill/>
          <a:ln>
            <a:noFill/>
          </a:ln>
        </p:spPr>
        <p:txBody>
          <a:bodyPr anchorCtr="0" anchor="b" bIns="68550" lIns="68550" spcFirstLastPara="1" rIns="68550" wrap="square" tIns="68550">
            <a:noAutofit/>
          </a:bodyPr>
          <a:lstStyle/>
          <a:p>
            <a:pPr indent="0" lvl="0" marL="0" marR="0" rtl="0" algn="l">
              <a:lnSpc>
                <a:spcPct val="100000"/>
              </a:lnSpc>
              <a:spcBef>
                <a:spcPts val="0"/>
              </a:spcBef>
              <a:spcAft>
                <a:spcPts val="0"/>
              </a:spcAft>
              <a:buClr>
                <a:srgbClr val="000000"/>
              </a:buClr>
              <a:buSzPts val="1200"/>
              <a:buFont typeface="Arial"/>
              <a:buNone/>
            </a:pPr>
            <a:r>
              <a:rPr b="1" lang="en" sz="2400">
                <a:solidFill>
                  <a:srgbClr val="0E78C0"/>
                </a:solidFill>
                <a:latin typeface="Exo 2"/>
                <a:ea typeface="Exo 2"/>
                <a:cs typeface="Exo 2"/>
                <a:sym typeface="Exo 2"/>
              </a:rPr>
              <a:t>Demo</a:t>
            </a:r>
            <a:endParaRPr b="0" i="0" sz="2400" u="none" cap="none" strike="noStrike">
              <a:solidFill>
                <a:srgbClr val="000000"/>
              </a:solidFill>
              <a:latin typeface="Arial"/>
              <a:ea typeface="Arial"/>
              <a:cs typeface="Arial"/>
              <a:sym typeface="Arial"/>
            </a:endParaRPr>
          </a:p>
        </p:txBody>
      </p:sp>
      <p:pic>
        <p:nvPicPr>
          <p:cNvPr descr="Icon&#10;&#10;Description automatically generated" id="79" name="Google Shape;79;p3"/>
          <p:cNvPicPr preferRelativeResize="0"/>
          <p:nvPr/>
        </p:nvPicPr>
        <p:blipFill rotWithShape="1">
          <a:blip r:embed="rId4">
            <a:alphaModFix/>
          </a:blip>
          <a:srcRect b="0" l="0" r="0" t="0"/>
          <a:stretch/>
        </p:blipFill>
        <p:spPr>
          <a:xfrm>
            <a:off x="56251" y="219256"/>
            <a:ext cx="957010" cy="514736"/>
          </a:xfrm>
          <a:prstGeom prst="rect">
            <a:avLst/>
          </a:prstGeom>
          <a:noFill/>
          <a:ln>
            <a:noFill/>
          </a:ln>
        </p:spPr>
      </p:pic>
      <p:pic>
        <p:nvPicPr>
          <p:cNvPr descr="C:\Users\tiendv\Desktop\Logo_UIT_Web.png" id="80" name="Google Shape;80;p3"/>
          <p:cNvPicPr preferRelativeResize="0"/>
          <p:nvPr/>
        </p:nvPicPr>
        <p:blipFill rotWithShape="1">
          <a:blip r:embed="rId5">
            <a:alphaModFix/>
          </a:blip>
          <a:srcRect b="0" l="0" r="0" t="0"/>
          <a:stretch/>
        </p:blipFill>
        <p:spPr>
          <a:xfrm>
            <a:off x="8354080" y="93628"/>
            <a:ext cx="640941" cy="766003"/>
          </a:xfrm>
          <a:prstGeom prst="rect">
            <a:avLst/>
          </a:prstGeom>
          <a:noFill/>
          <a:ln>
            <a:noFill/>
          </a:ln>
        </p:spPr>
      </p:pic>
      <p:sp>
        <p:nvSpPr>
          <p:cNvPr id="81" name="Google Shape;81;p3"/>
          <p:cNvSpPr txBox="1"/>
          <p:nvPr/>
        </p:nvSpPr>
        <p:spPr>
          <a:xfrm>
            <a:off x="142650" y="2869175"/>
            <a:ext cx="3079500" cy="433200"/>
          </a:xfrm>
          <a:prstGeom prst="rect">
            <a:avLst/>
          </a:prstGeom>
          <a:noFill/>
          <a:ln>
            <a:noFill/>
          </a:ln>
        </p:spPr>
        <p:txBody>
          <a:bodyPr anchorCtr="0" anchor="b" bIns="68550" lIns="68550" spcFirstLastPara="1" rIns="68550" wrap="square" tIns="68550">
            <a:noAutofit/>
          </a:bodyPr>
          <a:lstStyle/>
          <a:p>
            <a:pPr indent="0" lvl="0" marL="0" marR="0" rtl="0" algn="l">
              <a:lnSpc>
                <a:spcPct val="100000"/>
              </a:lnSpc>
              <a:spcBef>
                <a:spcPts val="0"/>
              </a:spcBef>
              <a:spcAft>
                <a:spcPts val="0"/>
              </a:spcAft>
              <a:buClr>
                <a:srgbClr val="000000"/>
              </a:buClr>
              <a:buSzPts val="1200"/>
              <a:buFont typeface="Arial"/>
              <a:buNone/>
            </a:pPr>
            <a:r>
              <a:rPr b="1" lang="en" sz="2400">
                <a:solidFill>
                  <a:srgbClr val="0E78C0"/>
                </a:solidFill>
                <a:latin typeface="Exo 2"/>
                <a:ea typeface="Exo 2"/>
                <a:cs typeface="Exo 2"/>
                <a:sym typeface="Exo 2"/>
              </a:rPr>
              <a:t>Phương pháp</a:t>
            </a:r>
            <a:endParaRPr b="0" i="0" sz="2400" u="none" cap="none" strike="noStrike">
              <a:solidFill>
                <a:srgbClr val="000000"/>
              </a:solidFill>
              <a:latin typeface="Arial"/>
              <a:ea typeface="Arial"/>
              <a:cs typeface="Arial"/>
              <a:sym typeface="Arial"/>
            </a:endParaRPr>
          </a:p>
        </p:txBody>
      </p:sp>
      <p:sp>
        <p:nvSpPr>
          <p:cNvPr id="82" name="Google Shape;82;p3"/>
          <p:cNvSpPr txBox="1"/>
          <p:nvPr/>
        </p:nvSpPr>
        <p:spPr>
          <a:xfrm>
            <a:off x="2206407" y="2869184"/>
            <a:ext cx="1107600" cy="433200"/>
          </a:xfrm>
          <a:prstGeom prst="rect">
            <a:avLst/>
          </a:prstGeom>
          <a:noFill/>
          <a:ln>
            <a:noFill/>
          </a:ln>
        </p:spPr>
        <p:txBody>
          <a:bodyPr anchorCtr="0" anchor="ctr" bIns="68550" lIns="68550" spcFirstLastPara="1" rIns="68550" wrap="square" tIns="68550">
            <a:noAutofit/>
          </a:bodyPr>
          <a:lstStyle/>
          <a:p>
            <a:pPr indent="0" lvl="0" marL="0" marR="0" rtl="0" algn="r">
              <a:lnSpc>
                <a:spcPct val="100000"/>
              </a:lnSpc>
              <a:spcBef>
                <a:spcPts val="0"/>
              </a:spcBef>
              <a:spcAft>
                <a:spcPts val="0"/>
              </a:spcAft>
              <a:buClr>
                <a:srgbClr val="000000"/>
              </a:buClr>
              <a:buSzPts val="3000"/>
              <a:buFont typeface="Arial"/>
              <a:buNone/>
            </a:pPr>
            <a:r>
              <a:rPr b="1" i="0" lang="en" sz="3000" u="none" cap="none" strike="noStrike">
                <a:solidFill>
                  <a:srgbClr val="0E78C0"/>
                </a:solidFill>
                <a:latin typeface="Exo 2"/>
                <a:ea typeface="Exo 2"/>
                <a:cs typeface="Exo 2"/>
                <a:sym typeface="Exo 2"/>
              </a:rPr>
              <a:t>0</a:t>
            </a:r>
            <a:r>
              <a:rPr b="1" lang="en" sz="3000">
                <a:solidFill>
                  <a:srgbClr val="0E78C0"/>
                </a:solidFill>
                <a:latin typeface="Exo 2"/>
                <a:ea typeface="Exo 2"/>
                <a:cs typeface="Exo 2"/>
                <a:sym typeface="Exo 2"/>
              </a:rPr>
              <a:t>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225b4954b75_0_142"/>
          <p:cNvSpPr txBox="1"/>
          <p:nvPr>
            <p:ph type="ctrTitle"/>
          </p:nvPr>
        </p:nvSpPr>
        <p:spPr>
          <a:xfrm flipH="1">
            <a:off x="1147651" y="2956800"/>
            <a:ext cx="5005500" cy="766500"/>
          </a:xfrm>
          <a:prstGeom prst="rect">
            <a:avLst/>
          </a:prstGeom>
          <a:noFill/>
          <a:ln>
            <a:noFill/>
          </a:ln>
        </p:spPr>
        <p:txBody>
          <a:bodyPr anchorCtr="0" anchor="ctr" bIns="68550" lIns="68550" spcFirstLastPara="1" rIns="68550" wrap="square" tIns="68550">
            <a:noAutofit/>
          </a:bodyPr>
          <a:lstStyle/>
          <a:p>
            <a:pPr indent="0" lvl="0" marL="0" rtl="0" algn="l">
              <a:lnSpc>
                <a:spcPct val="100000"/>
              </a:lnSpc>
              <a:spcBef>
                <a:spcPts val="0"/>
              </a:spcBef>
              <a:spcAft>
                <a:spcPts val="0"/>
              </a:spcAft>
              <a:buSzPts val="4400"/>
              <a:buNone/>
            </a:pPr>
            <a:r>
              <a:rPr lang="en" sz="2700">
                <a:solidFill>
                  <a:srgbClr val="0E78C0"/>
                </a:solidFill>
                <a:latin typeface="Exo 2"/>
                <a:ea typeface="Exo 2"/>
                <a:cs typeface="Exo 2"/>
                <a:sym typeface="Exo 2"/>
              </a:rPr>
              <a:t>Lý do chọn bài toán </a:t>
            </a:r>
            <a:endParaRPr sz="2700">
              <a:solidFill>
                <a:srgbClr val="0E78C0"/>
              </a:solidFill>
              <a:latin typeface="Exo 2"/>
              <a:ea typeface="Exo 2"/>
              <a:cs typeface="Exo 2"/>
              <a:sym typeface="Exo 2"/>
            </a:endParaRPr>
          </a:p>
        </p:txBody>
      </p:sp>
      <p:sp>
        <p:nvSpPr>
          <p:cNvPr id="290" name="Google Shape;290;g225b4954b75_0_142"/>
          <p:cNvSpPr txBox="1"/>
          <p:nvPr/>
        </p:nvSpPr>
        <p:spPr>
          <a:xfrm flipH="1">
            <a:off x="1147579" y="2385825"/>
            <a:ext cx="2979300" cy="5658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E78C0"/>
                </a:solidFill>
                <a:latin typeface="Exo 2"/>
                <a:ea typeface="Exo 2"/>
                <a:cs typeface="Exo 2"/>
                <a:sym typeface="Exo 2"/>
              </a:rPr>
              <a:t>02</a:t>
            </a:r>
            <a:endParaRPr b="0" i="0" sz="1400" u="none" cap="none" strike="noStrike">
              <a:solidFill>
                <a:srgbClr val="000000"/>
              </a:solidFill>
              <a:latin typeface="Arial"/>
              <a:ea typeface="Arial"/>
              <a:cs typeface="Arial"/>
              <a:sym typeface="Arial"/>
            </a:endParaRPr>
          </a:p>
        </p:txBody>
      </p:sp>
      <p:cxnSp>
        <p:nvCxnSpPr>
          <p:cNvPr id="291" name="Google Shape;291;g225b4954b75_0_142"/>
          <p:cNvCxnSpPr/>
          <p:nvPr/>
        </p:nvCxnSpPr>
        <p:spPr>
          <a:xfrm>
            <a:off x="0" y="3664144"/>
            <a:ext cx="1561500" cy="0"/>
          </a:xfrm>
          <a:prstGeom prst="straightConnector1">
            <a:avLst/>
          </a:prstGeom>
          <a:noFill/>
          <a:ln cap="flat" cmpd="sng" w="28575">
            <a:solidFill>
              <a:srgbClr val="0091EA"/>
            </a:solidFill>
            <a:prstDash val="solid"/>
            <a:round/>
            <a:headEnd len="sm" w="sm" type="none"/>
            <a:tailEnd len="sm" w="sm" type="none"/>
          </a:ln>
        </p:spPr>
      </p:cxnSp>
      <p:pic>
        <p:nvPicPr>
          <p:cNvPr descr="Icon&#10;&#10;Description automatically generated" id="292" name="Google Shape;292;g225b4954b75_0_142"/>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293" name="Google Shape;293;g225b4954b75_0_142"/>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pic>
        <p:nvPicPr>
          <p:cNvPr id="294" name="Google Shape;294;g225b4954b75_0_142"/>
          <p:cNvPicPr preferRelativeResize="0"/>
          <p:nvPr/>
        </p:nvPicPr>
        <p:blipFill rotWithShape="1">
          <a:blip r:embed="rId5">
            <a:alphaModFix/>
          </a:blip>
          <a:srcRect b="0" l="0" r="0" t="0"/>
          <a:stretch/>
        </p:blipFill>
        <p:spPr>
          <a:xfrm>
            <a:off x="5205861" y="1628200"/>
            <a:ext cx="3148218" cy="2081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25b4954b75_0_267"/>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300" name="Google Shape;300;g225b4954b75_0_267"/>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301" name="Google Shape;301;g225b4954b75_0_267"/>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302" name="Google Shape;302;g225b4954b75_0_267"/>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Lý do chọn bài toán</a:t>
            </a:r>
            <a:endParaRPr b="1" i="0" sz="2000" u="none" cap="none" strike="noStrike">
              <a:solidFill>
                <a:srgbClr val="0E78C0"/>
              </a:solidFill>
              <a:latin typeface="Exo 2"/>
              <a:ea typeface="Exo 2"/>
              <a:cs typeface="Exo 2"/>
              <a:sym typeface="Exo 2"/>
            </a:endParaRPr>
          </a:p>
        </p:txBody>
      </p:sp>
      <p:pic>
        <p:nvPicPr>
          <p:cNvPr descr="Icon&#10;&#10;Description automatically generated" id="303" name="Google Shape;303;g225b4954b75_0_267"/>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304" name="Google Shape;304;g225b4954b75_0_267"/>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305" name="Google Shape;305;g225b4954b75_0_267"/>
          <p:cNvSpPr txBox="1"/>
          <p:nvPr/>
        </p:nvSpPr>
        <p:spPr>
          <a:xfrm>
            <a:off x="593850" y="1005700"/>
            <a:ext cx="7956300" cy="337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Source Sans Pro"/>
                <a:ea typeface="Source Sans Pro"/>
                <a:cs typeface="Source Sans Pro"/>
                <a:sym typeface="Source Sans Pro"/>
              </a:rPr>
              <a:t>Chọn bài toán SOT vì:</a:t>
            </a:r>
            <a:endParaRPr b="0" i="0" sz="1400" u="none" cap="none" strike="noStrike">
              <a:solidFill>
                <a:srgbClr val="000000"/>
              </a:solidFill>
              <a:latin typeface="Source Sans Pro"/>
              <a:ea typeface="Source Sans Pro"/>
              <a:cs typeface="Source Sans Pro"/>
              <a:sym typeface="Source Sans Pro"/>
            </a:endParaRPr>
          </a:p>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000000"/>
                </a:solidFill>
                <a:latin typeface="Source Sans Pro"/>
                <a:ea typeface="Source Sans Pro"/>
                <a:cs typeface="Source Sans Pro"/>
                <a:sym typeface="Source Sans Pro"/>
              </a:rPr>
              <a:t>1. Ứng dụng thực tế</a:t>
            </a:r>
            <a:endParaRPr b="1" i="0" sz="1400" u="none" cap="none" strike="noStrike">
              <a:solidFill>
                <a:srgbClr val="000000"/>
              </a:solidFill>
              <a:latin typeface="Source Sans Pro"/>
              <a:ea typeface="Source Sans Pro"/>
              <a:cs typeface="Source Sans Pro"/>
              <a:sym typeface="Source Sans Pro"/>
            </a:endParaRPr>
          </a:p>
          <a:p>
            <a:pPr indent="-317500" lvl="0" marL="9144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Có thể được áp dụng trong nhiều lĩnh vực: giám sát an ninh, xe tự hành, quản lý giao thông, nhận dạng đối tượng và nhiều ứng dụng khác.</a:t>
            </a:r>
            <a:endParaRPr b="0" i="0" sz="1400" u="none" cap="none" strike="noStrike">
              <a:solidFill>
                <a:srgbClr val="000000"/>
              </a:solidFill>
              <a:latin typeface="Source Sans Pro"/>
              <a:ea typeface="Source Sans Pro"/>
              <a:cs typeface="Source Sans Pro"/>
              <a:sym typeface="Source Sans Pro"/>
            </a:endParaRPr>
          </a:p>
          <a:p>
            <a:pPr indent="-317500" lvl="0" marL="9144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Có thể đóng góp vào việc cải thiện hiệu suất và độ chính xác của các hệ thống thị giác máy tính thực tế.</a:t>
            </a:r>
            <a:endParaRPr b="0" i="0" sz="1400" u="none" cap="none" strike="noStrike">
              <a:solidFill>
                <a:srgbClr val="000000"/>
              </a:solidFill>
              <a:latin typeface="Source Sans Pro"/>
              <a:ea typeface="Source Sans Pro"/>
              <a:cs typeface="Source Sans Pro"/>
              <a:sym typeface="Source Sans Pro"/>
            </a:endParaRPr>
          </a:p>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000000"/>
                </a:solidFill>
                <a:latin typeface="Source Sans Pro"/>
                <a:ea typeface="Source Sans Pro"/>
                <a:cs typeface="Source Sans Pro"/>
                <a:sym typeface="Source Sans Pro"/>
              </a:rPr>
              <a:t>2. Thách thức nghiên cứu</a:t>
            </a:r>
            <a:endParaRPr b="1" i="0" sz="1400" u="none" cap="none" strike="noStrike">
              <a:solidFill>
                <a:srgbClr val="000000"/>
              </a:solidFill>
              <a:latin typeface="Source Sans Pro"/>
              <a:ea typeface="Source Sans Pro"/>
              <a:cs typeface="Source Sans Pro"/>
              <a:sym typeface="Source Sans Pro"/>
            </a:endParaRPr>
          </a:p>
          <a:p>
            <a:pPr indent="-317500" lvl="0" marL="9144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Có nhiều yếu tố có thể ảnh hưởng đến quá trình tracking: thay đổi ánh sáng, độ phân giải, biến dạng hình dạng, che khuất và chuyển động nhanh</a:t>
            </a:r>
            <a:r>
              <a:rPr lang="en">
                <a:latin typeface="Source Sans Pro"/>
                <a:ea typeface="Source Sans Pro"/>
                <a:cs typeface="Source Sans Pro"/>
                <a:sym typeface="Source Sans Pro"/>
              </a:rPr>
              <a:t> → c</a:t>
            </a:r>
            <a:r>
              <a:rPr b="0" i="0" lang="en" sz="1400" u="none" cap="none" strike="noStrike">
                <a:solidFill>
                  <a:srgbClr val="000000"/>
                </a:solidFill>
                <a:latin typeface="Source Sans Pro"/>
                <a:ea typeface="Source Sans Pro"/>
                <a:cs typeface="Source Sans Pro"/>
                <a:sym typeface="Source Sans Pro"/>
              </a:rPr>
              <a:t>ó thể mang lại sự đóng góp cho cộng đồng nghiên cứu và khám phá ra những khía cạnh mới trong việc xử lý và hiểu hình ảnh</a:t>
            </a:r>
            <a:endParaRPr b="0" i="0" sz="1400" u="none" cap="none" strike="noStrike">
              <a:solidFill>
                <a:srgbClr val="000000"/>
              </a:solidFill>
              <a:latin typeface="Source Sans Pro"/>
              <a:ea typeface="Source Sans Pro"/>
              <a:cs typeface="Source Sans Pro"/>
              <a:sym typeface="Source Sans Pro"/>
            </a:endParaRPr>
          </a:p>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000000"/>
                </a:solidFill>
                <a:latin typeface="Source Sans Pro"/>
                <a:ea typeface="Source Sans Pro"/>
                <a:cs typeface="Source Sans Pro"/>
                <a:sym typeface="Source Sans Pro"/>
              </a:rPr>
              <a:t>3. Tiềm năng phát triển</a:t>
            </a:r>
            <a:endParaRPr b="1" i="0" sz="1400" u="none" cap="none" strike="noStrike">
              <a:solidFill>
                <a:srgbClr val="000000"/>
              </a:solidFill>
              <a:latin typeface="Source Sans Pro"/>
              <a:ea typeface="Source Sans Pro"/>
              <a:cs typeface="Source Sans Pro"/>
              <a:sym typeface="Source Sans Pro"/>
            </a:endParaRPr>
          </a:p>
          <a:p>
            <a:pPr indent="-317500" lvl="0" marL="9144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Có thể </a:t>
            </a:r>
            <a:r>
              <a:rPr lang="en">
                <a:latin typeface="Source Sans Pro"/>
                <a:ea typeface="Source Sans Pro"/>
                <a:cs typeface="Source Sans Pro"/>
                <a:sym typeface="Source Sans Pro"/>
              </a:rPr>
              <a:t>góp phần tăng hiệu suất của một số </a:t>
            </a:r>
            <a:r>
              <a:rPr b="0" i="0" lang="en" sz="1400" u="none" cap="none" strike="noStrike">
                <a:solidFill>
                  <a:srgbClr val="000000"/>
                </a:solidFill>
                <a:latin typeface="Source Sans Pro"/>
                <a:ea typeface="Source Sans Pro"/>
                <a:cs typeface="Source Sans Pro"/>
                <a:sym typeface="Source Sans Pro"/>
              </a:rPr>
              <a:t>hệ thống thị giác máy tính.</a:t>
            </a:r>
            <a:endParaRPr b="0" i="0" sz="1400" u="none" cap="none" strike="noStrike">
              <a:solidFill>
                <a:srgbClr val="000000"/>
              </a:solidFill>
              <a:latin typeface="Source Sans Pro"/>
              <a:ea typeface="Source Sans Pro"/>
              <a:cs typeface="Source Sans Pro"/>
              <a:sym typeface="Source Sans Pro"/>
            </a:endParaRPr>
          </a:p>
          <a:p>
            <a:pPr indent="-317500" lvl="0" marL="9144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Mở ra cơ hội đóng góp vào tiến bộ công nghệ và thúc đẩy sự phát triển của lĩnh vực này.</a:t>
            </a:r>
            <a:endParaRPr b="0" i="0" sz="14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225b4954b75_0_155"/>
          <p:cNvSpPr txBox="1"/>
          <p:nvPr>
            <p:ph type="ctrTitle"/>
          </p:nvPr>
        </p:nvSpPr>
        <p:spPr>
          <a:xfrm flipH="1">
            <a:off x="1147651" y="2956800"/>
            <a:ext cx="5005500" cy="766500"/>
          </a:xfrm>
          <a:prstGeom prst="rect">
            <a:avLst/>
          </a:prstGeom>
          <a:noFill/>
          <a:ln>
            <a:noFill/>
          </a:ln>
        </p:spPr>
        <p:txBody>
          <a:bodyPr anchorCtr="0" anchor="ctr" bIns="68550" lIns="68550" spcFirstLastPara="1" rIns="68550" wrap="square" tIns="68550">
            <a:noAutofit/>
          </a:bodyPr>
          <a:lstStyle/>
          <a:p>
            <a:pPr indent="0" lvl="0" marL="0" rtl="0" algn="l">
              <a:lnSpc>
                <a:spcPct val="100000"/>
              </a:lnSpc>
              <a:spcBef>
                <a:spcPts val="0"/>
              </a:spcBef>
              <a:spcAft>
                <a:spcPts val="0"/>
              </a:spcAft>
              <a:buSzPts val="4400"/>
              <a:buNone/>
            </a:pPr>
            <a:r>
              <a:rPr lang="en" sz="2700">
                <a:solidFill>
                  <a:srgbClr val="0E78C0"/>
                </a:solidFill>
                <a:latin typeface="Exo 2"/>
                <a:ea typeface="Exo 2"/>
                <a:cs typeface="Exo 2"/>
                <a:sym typeface="Exo 2"/>
              </a:rPr>
              <a:t>Phương pháp</a:t>
            </a:r>
            <a:endParaRPr sz="2700">
              <a:solidFill>
                <a:srgbClr val="0E78C0"/>
              </a:solidFill>
              <a:latin typeface="Exo 2"/>
              <a:ea typeface="Exo 2"/>
              <a:cs typeface="Exo 2"/>
              <a:sym typeface="Exo 2"/>
            </a:endParaRPr>
          </a:p>
        </p:txBody>
      </p:sp>
      <p:sp>
        <p:nvSpPr>
          <p:cNvPr id="311" name="Google Shape;311;g225b4954b75_0_155"/>
          <p:cNvSpPr txBox="1"/>
          <p:nvPr/>
        </p:nvSpPr>
        <p:spPr>
          <a:xfrm flipH="1">
            <a:off x="1147579" y="2385825"/>
            <a:ext cx="2979300" cy="5658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E78C0"/>
                </a:solidFill>
                <a:latin typeface="Exo 2"/>
                <a:ea typeface="Exo 2"/>
                <a:cs typeface="Exo 2"/>
                <a:sym typeface="Exo 2"/>
              </a:rPr>
              <a:t>03</a:t>
            </a:r>
            <a:endParaRPr b="0" i="0" sz="1400" u="none" cap="none" strike="noStrike">
              <a:solidFill>
                <a:srgbClr val="000000"/>
              </a:solidFill>
              <a:latin typeface="Arial"/>
              <a:ea typeface="Arial"/>
              <a:cs typeface="Arial"/>
              <a:sym typeface="Arial"/>
            </a:endParaRPr>
          </a:p>
        </p:txBody>
      </p:sp>
      <p:cxnSp>
        <p:nvCxnSpPr>
          <p:cNvPr id="312" name="Google Shape;312;g225b4954b75_0_155"/>
          <p:cNvCxnSpPr/>
          <p:nvPr/>
        </p:nvCxnSpPr>
        <p:spPr>
          <a:xfrm>
            <a:off x="0" y="3664144"/>
            <a:ext cx="1561500" cy="0"/>
          </a:xfrm>
          <a:prstGeom prst="straightConnector1">
            <a:avLst/>
          </a:prstGeom>
          <a:noFill/>
          <a:ln cap="flat" cmpd="sng" w="28575">
            <a:solidFill>
              <a:srgbClr val="0091EA"/>
            </a:solidFill>
            <a:prstDash val="solid"/>
            <a:round/>
            <a:headEnd len="sm" w="sm" type="none"/>
            <a:tailEnd len="sm" w="sm" type="none"/>
          </a:ln>
        </p:spPr>
      </p:cxnSp>
      <p:pic>
        <p:nvPicPr>
          <p:cNvPr descr="Icon&#10;&#10;Description automatically generated" id="313" name="Google Shape;313;g225b4954b75_0_155"/>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314" name="Google Shape;314;g225b4954b75_0_155"/>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pic>
        <p:nvPicPr>
          <p:cNvPr id="315" name="Google Shape;315;g225b4954b75_0_155"/>
          <p:cNvPicPr preferRelativeResize="0"/>
          <p:nvPr/>
        </p:nvPicPr>
        <p:blipFill rotWithShape="1">
          <a:blip r:embed="rId5">
            <a:alphaModFix/>
          </a:blip>
          <a:srcRect b="0" l="0" r="0" t="0"/>
          <a:stretch/>
        </p:blipFill>
        <p:spPr>
          <a:xfrm>
            <a:off x="5229624" y="1800525"/>
            <a:ext cx="2979300" cy="242911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4b8170d2fb_0_16"/>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321" name="Google Shape;321;g24b8170d2fb_0_16"/>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322" name="Google Shape;322;g24b8170d2fb_0_16"/>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323" name="Google Shape;323;g24b8170d2fb_0_16"/>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Một số thuật toán dùng trong bài toán SOT</a:t>
            </a:r>
            <a:endParaRPr b="1" i="0" sz="2000" u="none" cap="none" strike="noStrike">
              <a:solidFill>
                <a:srgbClr val="0E78C0"/>
              </a:solidFill>
              <a:latin typeface="Exo 2"/>
              <a:ea typeface="Exo 2"/>
              <a:cs typeface="Exo 2"/>
              <a:sym typeface="Exo 2"/>
            </a:endParaRPr>
          </a:p>
        </p:txBody>
      </p:sp>
      <p:pic>
        <p:nvPicPr>
          <p:cNvPr descr="Icon&#10;&#10;Description automatically generated" id="324" name="Google Shape;324;g24b8170d2fb_0_16"/>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325" name="Google Shape;325;g24b8170d2fb_0_16"/>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graphicFrame>
        <p:nvGraphicFramePr>
          <p:cNvPr id="326" name="Google Shape;326;g24b8170d2fb_0_16"/>
          <p:cNvGraphicFramePr/>
          <p:nvPr/>
        </p:nvGraphicFramePr>
        <p:xfrm>
          <a:off x="952500" y="1779325"/>
          <a:ext cx="3000000" cy="3000000"/>
        </p:xfrm>
        <a:graphic>
          <a:graphicData uri="http://schemas.openxmlformats.org/drawingml/2006/table">
            <a:tbl>
              <a:tblPr>
                <a:noFill/>
                <a:tableStyleId>{79D459B6-6DDE-4571-B7CD-494F57365711}</a:tableStyleId>
              </a:tblPr>
              <a:tblGrid>
                <a:gridCol w="2625325"/>
                <a:gridCol w="3096625"/>
                <a:gridCol w="1517050"/>
              </a:tblGrid>
              <a:tr h="381000">
                <a:tc>
                  <a:txBody>
                    <a:bodyPr/>
                    <a:lstStyle/>
                    <a:p>
                      <a:pPr indent="0" lvl="0" marL="0" rtl="0" algn="ctr">
                        <a:spcBef>
                          <a:spcPts val="0"/>
                        </a:spcBef>
                        <a:spcAft>
                          <a:spcPts val="0"/>
                        </a:spcAft>
                        <a:buNone/>
                      </a:pPr>
                      <a:r>
                        <a:rPr b="1" lang="en"/>
                        <a:t>Tên thuật toán</a:t>
                      </a:r>
                      <a:endParaRPr b="1"/>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n"/>
                        <a:t>Người phát minh</a:t>
                      </a:r>
                      <a:endParaRPr b="1"/>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n"/>
                        <a:t>Năm phát minh</a:t>
                      </a:r>
                      <a:endParaRPr b="1"/>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6D9EEB"/>
                    </a:solidFill>
                  </a:tcPr>
                </a:tc>
              </a:tr>
              <a:tr h="381000">
                <a:tc>
                  <a:txBody>
                    <a:bodyPr/>
                    <a:lstStyle/>
                    <a:p>
                      <a:pPr indent="0" lvl="0" marL="0" rtl="0" algn="l">
                        <a:spcBef>
                          <a:spcPts val="0"/>
                        </a:spcBef>
                        <a:spcAft>
                          <a:spcPts val="0"/>
                        </a:spcAft>
                        <a:buNone/>
                      </a:pPr>
                      <a:r>
                        <a:rPr b="1" lang="en" u="sng">
                          <a:solidFill>
                            <a:schemeClr val="hlink"/>
                          </a:solidFill>
                          <a:hlinkClick r:id="rId5"/>
                        </a:rPr>
                        <a:t>Kalman filter</a:t>
                      </a:r>
                      <a:endParaRPr b="1"/>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Rudolf E. Kalman</a:t>
                      </a:r>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a:t>1960</a:t>
                      </a:r>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b="1" lang="en" u="sng">
                          <a:solidFill>
                            <a:schemeClr val="hlink"/>
                          </a:solidFill>
                          <a:latin typeface="Source Sans Pro"/>
                          <a:ea typeface="Source Sans Pro"/>
                          <a:cs typeface="Source Sans Pro"/>
                          <a:sym typeface="Source Sans Pro"/>
                          <a:hlinkClick r:id="rId6"/>
                        </a:rPr>
                        <a:t>Particle filter</a:t>
                      </a:r>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6"/>
                    </a:solidFill>
                  </a:tcPr>
                </a:tc>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Leonard E. Baum và Donald G. Clifford</a:t>
                      </a:r>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a:t>1960 - 1970</a:t>
                      </a:r>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6"/>
                    </a:solidFill>
                  </a:tcPr>
                </a:tc>
              </a:tr>
              <a:tr h="381000">
                <a:tc>
                  <a:txBody>
                    <a:bodyPr/>
                    <a:lstStyle/>
                    <a:p>
                      <a:pPr indent="0" lvl="0" marL="0" rtl="0" algn="l">
                        <a:lnSpc>
                          <a:spcPct val="115000"/>
                        </a:lnSpc>
                        <a:spcBef>
                          <a:spcPts val="0"/>
                        </a:spcBef>
                        <a:spcAft>
                          <a:spcPts val="0"/>
                        </a:spcAft>
                        <a:buNone/>
                      </a:pPr>
                      <a:r>
                        <a:rPr b="1" lang="en" u="sng">
                          <a:solidFill>
                            <a:schemeClr val="hlink"/>
                          </a:solidFill>
                          <a:latin typeface="Source Sans Pro"/>
                          <a:ea typeface="Source Sans Pro"/>
                          <a:cs typeface="Source Sans Pro"/>
                          <a:sym typeface="Source Sans Pro"/>
                          <a:hlinkClick r:id="rId7"/>
                        </a:rPr>
                        <a:t>Mean shift</a:t>
                      </a:r>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Dorin Comaniciu và Peter Meer</a:t>
                      </a:r>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a:t>1999</a:t>
                      </a:r>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4b77f728cd_0_1"/>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332" name="Google Shape;332;g24b77f728cd_0_1"/>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333" name="Google Shape;333;g24b77f728cd_0_1"/>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334" name="Google Shape;334;g24b77f728cd_0_1"/>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Một số thuật toán dùng trong bài toán SOT</a:t>
            </a:r>
            <a:endParaRPr b="1" i="0" sz="2000" u="none" cap="none" strike="noStrike">
              <a:solidFill>
                <a:srgbClr val="0E78C0"/>
              </a:solidFill>
              <a:latin typeface="Exo 2"/>
              <a:ea typeface="Exo 2"/>
              <a:cs typeface="Exo 2"/>
              <a:sym typeface="Exo 2"/>
            </a:endParaRPr>
          </a:p>
        </p:txBody>
      </p:sp>
      <p:pic>
        <p:nvPicPr>
          <p:cNvPr descr="Icon&#10;&#10;Description automatically generated" id="335" name="Google Shape;335;g24b77f728cd_0_1"/>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336" name="Google Shape;336;g24b77f728cd_0_1"/>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graphicFrame>
        <p:nvGraphicFramePr>
          <p:cNvPr id="337" name="Google Shape;337;g24b77f728cd_0_1"/>
          <p:cNvGraphicFramePr/>
          <p:nvPr/>
        </p:nvGraphicFramePr>
        <p:xfrm>
          <a:off x="204788" y="1745225"/>
          <a:ext cx="3000000" cy="3000000"/>
        </p:xfrm>
        <a:graphic>
          <a:graphicData uri="http://schemas.openxmlformats.org/drawingml/2006/table">
            <a:tbl>
              <a:tblPr>
                <a:noFill/>
                <a:tableStyleId>{112E9999-65DE-410C-9E32-EFEBDF1DD13C}</a:tableStyleId>
              </a:tblPr>
              <a:tblGrid>
                <a:gridCol w="3790950"/>
                <a:gridCol w="3990975"/>
                <a:gridCol w="952500"/>
              </a:tblGrid>
              <a:tr h="200025">
                <a:tc>
                  <a:txBody>
                    <a:bodyPr/>
                    <a:lstStyle/>
                    <a:p>
                      <a:pPr indent="0" lvl="0" marL="0" rtl="0" algn="ctr">
                        <a:lnSpc>
                          <a:spcPct val="115000"/>
                        </a:lnSpc>
                        <a:spcBef>
                          <a:spcPts val="0"/>
                        </a:spcBef>
                        <a:spcAft>
                          <a:spcPts val="0"/>
                        </a:spcAft>
                        <a:buNone/>
                      </a:pPr>
                      <a:r>
                        <a:rPr b="1" lang="en" sz="1000"/>
                        <a:t>Tên thuật toán</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337:0:0"/>
                      </a:ext>
                    </a:extLst>
                  </a:tcPr>
                </a:tc>
                <a:tc>
                  <a:txBody>
                    <a:bodyPr/>
                    <a:lstStyle/>
                    <a:p>
                      <a:pPr indent="0" lvl="0" marL="0" rtl="0" algn="ctr">
                        <a:lnSpc>
                          <a:spcPct val="115000"/>
                        </a:lnSpc>
                        <a:spcBef>
                          <a:spcPts val="0"/>
                        </a:spcBef>
                        <a:spcAft>
                          <a:spcPts val="0"/>
                        </a:spcAft>
                        <a:buNone/>
                      </a:pPr>
                      <a:r>
                        <a:rPr b="1" lang="en" sz="1000"/>
                        <a:t>Paper</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337:0:1"/>
                      </a:ext>
                    </a:extLst>
                  </a:tcPr>
                </a:tc>
                <a:tc>
                  <a:txBody>
                    <a:bodyPr/>
                    <a:lstStyle/>
                    <a:p>
                      <a:pPr indent="0" lvl="0" marL="0" rtl="0" algn="ctr">
                        <a:lnSpc>
                          <a:spcPct val="115000"/>
                        </a:lnSpc>
                        <a:spcBef>
                          <a:spcPts val="0"/>
                        </a:spcBef>
                        <a:spcAft>
                          <a:spcPts val="0"/>
                        </a:spcAft>
                        <a:buNone/>
                      </a:pPr>
                      <a:r>
                        <a:rPr b="1" lang="en" sz="1000"/>
                        <a:t>Năm</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337:0:2"/>
                      </a:ext>
                    </a:extLst>
                  </a:tcPr>
                </a:tc>
              </a:tr>
              <a:tr h="200025">
                <a:tc>
                  <a:txBody>
                    <a:bodyPr/>
                    <a:lstStyle/>
                    <a:p>
                      <a:pPr indent="0" lvl="0" marL="0" rtl="0" algn="l">
                        <a:lnSpc>
                          <a:spcPct val="115000"/>
                        </a:lnSpc>
                        <a:spcBef>
                          <a:spcPts val="0"/>
                        </a:spcBef>
                        <a:spcAft>
                          <a:spcPts val="0"/>
                        </a:spcAft>
                        <a:buNone/>
                      </a:pPr>
                      <a:r>
                        <a:rPr b="1" lang="en" sz="1000"/>
                        <a:t>Boosting</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337:1:0"/>
                      </a:ext>
                    </a:extLst>
                  </a:tcPr>
                </a:tc>
                <a:tc>
                  <a:txBody>
                    <a:bodyPr/>
                    <a:lstStyle/>
                    <a:p>
                      <a:pPr indent="0" lvl="0" marL="0" rtl="0" algn="l">
                        <a:lnSpc>
                          <a:spcPct val="115000"/>
                        </a:lnSpc>
                        <a:spcBef>
                          <a:spcPts val="0"/>
                        </a:spcBef>
                        <a:spcAft>
                          <a:spcPts val="0"/>
                        </a:spcAft>
                        <a:buNone/>
                      </a:pPr>
                      <a:r>
                        <a:rPr lang="en" sz="1000" u="sng">
                          <a:solidFill>
                            <a:schemeClr val="hlink"/>
                          </a:solidFill>
                          <a:hlinkClick r:id="rId5"/>
                        </a:rPr>
                        <a:t>Real-time tracking via on-line boosting</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337:1:1"/>
                      </a:ext>
                    </a:extLst>
                  </a:tcPr>
                </a:tc>
                <a:tc>
                  <a:txBody>
                    <a:bodyPr/>
                    <a:lstStyle/>
                    <a:p>
                      <a:pPr indent="0" lvl="0" marL="0" rtl="0" algn="ctr">
                        <a:lnSpc>
                          <a:spcPct val="115000"/>
                        </a:lnSpc>
                        <a:spcBef>
                          <a:spcPts val="0"/>
                        </a:spcBef>
                        <a:spcAft>
                          <a:spcPts val="0"/>
                        </a:spcAft>
                        <a:buNone/>
                      </a:pPr>
                      <a:r>
                        <a:rPr lang="en" sz="1000"/>
                        <a:t>2006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337:1:2"/>
                      </a:ext>
                    </a:extLst>
                  </a:tcPr>
                </a:tc>
              </a:tr>
              <a:tr h="200025">
                <a:tc>
                  <a:txBody>
                    <a:bodyPr/>
                    <a:lstStyle/>
                    <a:p>
                      <a:pPr indent="0" lvl="0" marL="0" rtl="0" algn="l">
                        <a:lnSpc>
                          <a:spcPct val="115000"/>
                        </a:lnSpc>
                        <a:spcBef>
                          <a:spcPts val="0"/>
                        </a:spcBef>
                        <a:spcAft>
                          <a:spcPts val="0"/>
                        </a:spcAft>
                        <a:buNone/>
                      </a:pPr>
                      <a:r>
                        <a:rPr b="1" lang="en" sz="1000"/>
                        <a:t>MIL </a:t>
                      </a:r>
                      <a:r>
                        <a:rPr lang="en" sz="1000"/>
                        <a:t>(</a:t>
                      </a:r>
                      <a:r>
                        <a:rPr lang="en" sz="1000"/>
                        <a:t>Multiple Instance Learning)</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337:2:0"/>
                      </a:ext>
                    </a:extLst>
                  </a:tcPr>
                </a:tc>
                <a:tc>
                  <a:txBody>
                    <a:bodyPr/>
                    <a:lstStyle/>
                    <a:p>
                      <a:pPr indent="0" lvl="0" marL="0" rtl="0" algn="l">
                        <a:lnSpc>
                          <a:spcPct val="115000"/>
                        </a:lnSpc>
                        <a:spcBef>
                          <a:spcPts val="0"/>
                        </a:spcBef>
                        <a:spcAft>
                          <a:spcPts val="0"/>
                        </a:spcAft>
                        <a:buNone/>
                      </a:pPr>
                      <a:r>
                        <a:rPr lang="en" sz="1000" u="sng">
                          <a:solidFill>
                            <a:schemeClr val="hlink"/>
                          </a:solidFill>
                          <a:hlinkClick r:id="rId6"/>
                        </a:rPr>
                        <a:t>Visual tracking with online multiple instance learning</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337:2:1"/>
                      </a:ext>
                    </a:extLst>
                  </a:tcPr>
                </a:tc>
                <a:tc>
                  <a:txBody>
                    <a:bodyPr/>
                    <a:lstStyle/>
                    <a:p>
                      <a:pPr indent="0" lvl="0" marL="0" rtl="0" algn="ctr">
                        <a:lnSpc>
                          <a:spcPct val="115000"/>
                        </a:lnSpc>
                        <a:spcBef>
                          <a:spcPts val="0"/>
                        </a:spcBef>
                        <a:spcAft>
                          <a:spcPts val="0"/>
                        </a:spcAft>
                        <a:buNone/>
                      </a:pPr>
                      <a:r>
                        <a:rPr lang="en" sz="1000"/>
                        <a:t>2009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337:2:2"/>
                      </a:ext>
                    </a:extLst>
                  </a:tcPr>
                </a:tc>
              </a:tr>
              <a:tr h="200025">
                <a:tc>
                  <a:txBody>
                    <a:bodyPr/>
                    <a:lstStyle/>
                    <a:p>
                      <a:pPr indent="0" lvl="0" marL="0" rtl="0" algn="l">
                        <a:lnSpc>
                          <a:spcPct val="115000"/>
                        </a:lnSpc>
                        <a:spcBef>
                          <a:spcPts val="0"/>
                        </a:spcBef>
                        <a:spcAft>
                          <a:spcPts val="0"/>
                        </a:spcAft>
                        <a:buNone/>
                      </a:pPr>
                      <a:r>
                        <a:rPr b="1" lang="en" sz="1000"/>
                        <a:t>MedianFlow</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337:3:0"/>
                      </a:ext>
                    </a:extLst>
                  </a:tcPr>
                </a:tc>
                <a:tc>
                  <a:txBody>
                    <a:bodyPr/>
                    <a:lstStyle/>
                    <a:p>
                      <a:pPr indent="0" lvl="0" marL="0" rtl="0" algn="l">
                        <a:lnSpc>
                          <a:spcPct val="115000"/>
                        </a:lnSpc>
                        <a:spcBef>
                          <a:spcPts val="0"/>
                        </a:spcBef>
                        <a:spcAft>
                          <a:spcPts val="0"/>
                        </a:spcAft>
                        <a:buNone/>
                      </a:pPr>
                      <a:r>
                        <a:rPr lang="en" sz="1000" u="sng">
                          <a:solidFill>
                            <a:schemeClr val="hlink"/>
                          </a:solidFill>
                          <a:hlinkClick r:id="rId7"/>
                        </a:rPr>
                        <a:t>Forward backward error: Automatic detection of tracking failures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337:3:1"/>
                      </a:ext>
                    </a:extLst>
                  </a:tcPr>
                </a:tc>
                <a:tc>
                  <a:txBody>
                    <a:bodyPr/>
                    <a:lstStyle/>
                    <a:p>
                      <a:pPr indent="0" lvl="0" marL="0" rtl="0" algn="ctr">
                        <a:lnSpc>
                          <a:spcPct val="115000"/>
                        </a:lnSpc>
                        <a:spcBef>
                          <a:spcPts val="0"/>
                        </a:spcBef>
                        <a:spcAft>
                          <a:spcPts val="0"/>
                        </a:spcAft>
                        <a:buNone/>
                      </a:pPr>
                      <a:r>
                        <a:rPr lang="en" sz="1000"/>
                        <a:t>2010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337:3:2"/>
                      </a:ext>
                    </a:extLst>
                  </a:tcPr>
                </a:tc>
              </a:tr>
              <a:tr h="200025">
                <a:tc>
                  <a:txBody>
                    <a:bodyPr/>
                    <a:lstStyle/>
                    <a:p>
                      <a:pPr indent="0" lvl="0" marL="0" rtl="0" algn="l">
                        <a:lnSpc>
                          <a:spcPct val="115000"/>
                        </a:lnSpc>
                        <a:spcBef>
                          <a:spcPts val="0"/>
                        </a:spcBef>
                        <a:spcAft>
                          <a:spcPts val="0"/>
                        </a:spcAft>
                        <a:buNone/>
                      </a:pPr>
                      <a:r>
                        <a:rPr b="1" lang="en" sz="1000"/>
                        <a:t>MOSSE </a:t>
                      </a:r>
                      <a:r>
                        <a:rPr lang="en" sz="1000"/>
                        <a:t>(Minimum Output Sum of Squared Error)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337:4:0"/>
                      </a:ext>
                    </a:extLst>
                  </a:tcPr>
                </a:tc>
                <a:tc>
                  <a:txBody>
                    <a:bodyPr/>
                    <a:lstStyle/>
                    <a:p>
                      <a:pPr indent="0" lvl="0" marL="0" rtl="0" algn="l">
                        <a:lnSpc>
                          <a:spcPct val="115000"/>
                        </a:lnSpc>
                        <a:spcBef>
                          <a:spcPts val="0"/>
                        </a:spcBef>
                        <a:spcAft>
                          <a:spcPts val="0"/>
                        </a:spcAft>
                        <a:buNone/>
                      </a:pPr>
                      <a:r>
                        <a:rPr lang="en" sz="1000" u="sng">
                          <a:solidFill>
                            <a:schemeClr val="hlink"/>
                          </a:solidFill>
                          <a:hlinkClick r:id="rId8"/>
                        </a:rPr>
                        <a:t>Visual object tracking using adaptive correlation filters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337:4:1"/>
                      </a:ext>
                    </a:extLst>
                  </a:tcPr>
                </a:tc>
                <a:tc>
                  <a:txBody>
                    <a:bodyPr/>
                    <a:lstStyle/>
                    <a:p>
                      <a:pPr indent="0" lvl="0" marL="0" rtl="0" algn="ctr">
                        <a:lnSpc>
                          <a:spcPct val="115000"/>
                        </a:lnSpc>
                        <a:spcBef>
                          <a:spcPts val="0"/>
                        </a:spcBef>
                        <a:spcAft>
                          <a:spcPts val="0"/>
                        </a:spcAft>
                        <a:buNone/>
                      </a:pPr>
                      <a:r>
                        <a:rPr lang="en" sz="1000"/>
                        <a:t>2010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337:4:2"/>
                      </a:ext>
                    </a:extLst>
                  </a:tcPr>
                </a:tc>
              </a:tr>
              <a:tr h="200025">
                <a:tc>
                  <a:txBody>
                    <a:bodyPr/>
                    <a:lstStyle/>
                    <a:p>
                      <a:pPr indent="0" lvl="0" marL="0" rtl="0" algn="l">
                        <a:lnSpc>
                          <a:spcPct val="115000"/>
                        </a:lnSpc>
                        <a:spcBef>
                          <a:spcPts val="0"/>
                        </a:spcBef>
                        <a:spcAft>
                          <a:spcPts val="0"/>
                        </a:spcAft>
                        <a:buNone/>
                      </a:pPr>
                      <a:r>
                        <a:rPr b="1" lang="en" sz="1000"/>
                        <a:t>TLD </a:t>
                      </a:r>
                      <a:r>
                        <a:rPr lang="en" sz="1000"/>
                        <a:t>(Tracking Learning Detection)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337:5:0"/>
                      </a:ext>
                    </a:extLst>
                  </a:tcPr>
                </a:tc>
                <a:tc>
                  <a:txBody>
                    <a:bodyPr/>
                    <a:lstStyle/>
                    <a:p>
                      <a:pPr indent="0" lvl="0" marL="0" rtl="0" algn="l">
                        <a:lnSpc>
                          <a:spcPct val="115000"/>
                        </a:lnSpc>
                        <a:spcBef>
                          <a:spcPts val="0"/>
                        </a:spcBef>
                        <a:spcAft>
                          <a:spcPts val="0"/>
                        </a:spcAft>
                        <a:buNone/>
                      </a:pPr>
                      <a:r>
                        <a:rPr lang="en" sz="1000" u="sng">
                          <a:solidFill>
                            <a:schemeClr val="hlink"/>
                          </a:solidFill>
                          <a:hlinkClick r:id="rId9"/>
                        </a:rPr>
                        <a:t>Tracking - learning - detection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337:5:1"/>
                      </a:ext>
                    </a:extLst>
                  </a:tcPr>
                </a:tc>
                <a:tc>
                  <a:txBody>
                    <a:bodyPr/>
                    <a:lstStyle/>
                    <a:p>
                      <a:pPr indent="0" lvl="0" marL="0" rtl="0" algn="ctr">
                        <a:lnSpc>
                          <a:spcPct val="115000"/>
                        </a:lnSpc>
                        <a:spcBef>
                          <a:spcPts val="0"/>
                        </a:spcBef>
                        <a:spcAft>
                          <a:spcPts val="0"/>
                        </a:spcAft>
                        <a:buNone/>
                      </a:pPr>
                      <a:r>
                        <a:rPr lang="en" sz="1000"/>
                        <a:t>2011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337:5:2"/>
                      </a:ext>
                    </a:extLst>
                  </a:tcPr>
                </a:tc>
              </a:tr>
              <a:tr h="200025">
                <a:tc>
                  <a:txBody>
                    <a:bodyPr/>
                    <a:lstStyle/>
                    <a:p>
                      <a:pPr indent="0" lvl="0" marL="0" rtl="0" algn="l">
                        <a:lnSpc>
                          <a:spcPct val="115000"/>
                        </a:lnSpc>
                        <a:spcBef>
                          <a:spcPts val="0"/>
                        </a:spcBef>
                        <a:spcAft>
                          <a:spcPts val="0"/>
                        </a:spcAft>
                        <a:buNone/>
                      </a:pPr>
                      <a:r>
                        <a:rPr b="1" lang="en" sz="1000"/>
                        <a:t>KCF </a:t>
                      </a:r>
                      <a:r>
                        <a:rPr lang="en" sz="1000"/>
                        <a:t>(Kernelized Correlation Filter)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337:6:0"/>
                      </a:ext>
                    </a:extLst>
                  </a:tcPr>
                </a:tc>
                <a:tc>
                  <a:txBody>
                    <a:bodyPr/>
                    <a:lstStyle/>
                    <a:p>
                      <a:pPr indent="0" lvl="0" marL="0" rtl="0" algn="l">
                        <a:lnSpc>
                          <a:spcPct val="115000"/>
                        </a:lnSpc>
                        <a:spcBef>
                          <a:spcPts val="0"/>
                        </a:spcBef>
                        <a:spcAft>
                          <a:spcPts val="0"/>
                        </a:spcAft>
                        <a:buNone/>
                      </a:pPr>
                      <a:r>
                        <a:rPr lang="en" sz="1000" u="sng">
                          <a:solidFill>
                            <a:schemeClr val="hlink"/>
                          </a:solidFill>
                          <a:hlinkClick r:id="rId10"/>
                        </a:rPr>
                        <a:t>High-speed tracking with kernelized correlation filters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337:6:1"/>
                      </a:ext>
                    </a:extLst>
                  </a:tcPr>
                </a:tc>
                <a:tc>
                  <a:txBody>
                    <a:bodyPr/>
                    <a:lstStyle/>
                    <a:p>
                      <a:pPr indent="0" lvl="0" marL="0" rtl="0" algn="ctr">
                        <a:lnSpc>
                          <a:spcPct val="115000"/>
                        </a:lnSpc>
                        <a:spcBef>
                          <a:spcPts val="0"/>
                        </a:spcBef>
                        <a:spcAft>
                          <a:spcPts val="0"/>
                        </a:spcAft>
                        <a:buNone/>
                      </a:pPr>
                      <a:r>
                        <a:rPr lang="en" sz="1000"/>
                        <a:t>2014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337:6:2"/>
                      </a:ext>
                    </a:extLst>
                  </a:tcPr>
                </a:tc>
              </a:tr>
              <a:tr h="200025">
                <a:tc>
                  <a:txBody>
                    <a:bodyPr/>
                    <a:lstStyle/>
                    <a:p>
                      <a:pPr indent="0" lvl="0" marL="0" rtl="0" algn="l">
                        <a:lnSpc>
                          <a:spcPct val="115000"/>
                        </a:lnSpc>
                        <a:spcBef>
                          <a:spcPts val="0"/>
                        </a:spcBef>
                        <a:spcAft>
                          <a:spcPts val="0"/>
                        </a:spcAft>
                        <a:buNone/>
                      </a:pPr>
                      <a:r>
                        <a:rPr b="1" lang="en" sz="1000"/>
                        <a:t>GOTURN </a:t>
                      </a:r>
                      <a:r>
                        <a:rPr lang="en" sz="1000"/>
                        <a:t>(Generic Object Tracking Using Regression Networks)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337:7:0"/>
                      </a:ext>
                    </a:extLst>
                  </a:tcPr>
                </a:tc>
                <a:tc>
                  <a:txBody>
                    <a:bodyPr/>
                    <a:lstStyle/>
                    <a:p>
                      <a:pPr indent="0" lvl="0" marL="0" rtl="0" algn="l">
                        <a:lnSpc>
                          <a:spcPct val="115000"/>
                        </a:lnSpc>
                        <a:spcBef>
                          <a:spcPts val="0"/>
                        </a:spcBef>
                        <a:spcAft>
                          <a:spcPts val="0"/>
                        </a:spcAft>
                        <a:buNone/>
                      </a:pPr>
                      <a:r>
                        <a:rPr lang="en" sz="1000" u="sng">
                          <a:solidFill>
                            <a:schemeClr val="hlink"/>
                          </a:solidFill>
                          <a:hlinkClick r:id="rId11"/>
                        </a:rPr>
                        <a:t>Learning to track at 100 fps with deep regression networks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337:7:1"/>
                      </a:ext>
                    </a:extLst>
                  </a:tcPr>
                </a:tc>
                <a:tc>
                  <a:txBody>
                    <a:bodyPr/>
                    <a:lstStyle/>
                    <a:p>
                      <a:pPr indent="0" lvl="0" marL="0" rtl="0" algn="ctr">
                        <a:lnSpc>
                          <a:spcPct val="115000"/>
                        </a:lnSpc>
                        <a:spcBef>
                          <a:spcPts val="0"/>
                        </a:spcBef>
                        <a:spcAft>
                          <a:spcPts val="0"/>
                        </a:spcAft>
                        <a:buNone/>
                      </a:pPr>
                      <a:r>
                        <a:rPr lang="en" sz="1000"/>
                        <a:t>2016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337:7:2"/>
                      </a:ext>
                    </a:extLst>
                  </a:tcPr>
                </a:tc>
              </a:tr>
              <a:tr h="200025">
                <a:tc>
                  <a:txBody>
                    <a:bodyPr/>
                    <a:lstStyle/>
                    <a:p>
                      <a:pPr indent="0" lvl="0" marL="0" rtl="0" algn="l">
                        <a:lnSpc>
                          <a:spcPct val="115000"/>
                        </a:lnSpc>
                        <a:spcBef>
                          <a:spcPts val="0"/>
                        </a:spcBef>
                        <a:spcAft>
                          <a:spcPts val="0"/>
                        </a:spcAft>
                        <a:buNone/>
                      </a:pPr>
                      <a:r>
                        <a:rPr b="1" lang="en" sz="1000"/>
                        <a:t>CSRT </a:t>
                      </a:r>
                      <a:r>
                        <a:rPr lang="en" sz="1000"/>
                        <a:t>(Channel and Spatial Reliability Tracker)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337:8:0"/>
                      </a:ext>
                    </a:extLst>
                  </a:tcPr>
                </a:tc>
                <a:tc>
                  <a:txBody>
                    <a:bodyPr/>
                    <a:lstStyle/>
                    <a:p>
                      <a:pPr indent="0" lvl="0" marL="0" rtl="0" algn="l">
                        <a:lnSpc>
                          <a:spcPct val="115000"/>
                        </a:lnSpc>
                        <a:spcBef>
                          <a:spcPts val="0"/>
                        </a:spcBef>
                        <a:spcAft>
                          <a:spcPts val="0"/>
                        </a:spcAft>
                        <a:buNone/>
                      </a:pPr>
                      <a:r>
                        <a:rPr lang="en" sz="1000" u="sng">
                          <a:solidFill>
                            <a:schemeClr val="hlink"/>
                          </a:solidFill>
                          <a:hlinkClick r:id="rId12"/>
                        </a:rPr>
                        <a:t>Discriminative Correlation Filter with Channel and Spatial Reliability</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337:8:1"/>
                      </a:ext>
                    </a:extLst>
                  </a:tcPr>
                </a:tc>
                <a:tc>
                  <a:txBody>
                    <a:bodyPr/>
                    <a:lstStyle/>
                    <a:p>
                      <a:pPr indent="0" lvl="0" marL="0" rtl="0" algn="ctr">
                        <a:lnSpc>
                          <a:spcPct val="115000"/>
                        </a:lnSpc>
                        <a:spcBef>
                          <a:spcPts val="0"/>
                        </a:spcBef>
                        <a:spcAft>
                          <a:spcPts val="0"/>
                        </a:spcAft>
                        <a:buNone/>
                      </a:pPr>
                      <a:r>
                        <a:rPr lang="en" sz="1000"/>
                        <a:t>2017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337:8:2"/>
                      </a:ext>
                    </a:extLst>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225b4954b75_0_200"/>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cxnSp>
        <p:nvCxnSpPr>
          <p:cNvPr id="343" name="Google Shape;343;g225b4954b75_0_200"/>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344" name="Google Shape;344;g225b4954b75_0_200"/>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Phương pháp dùng trong đề tài này</a:t>
            </a:r>
            <a:endParaRPr b="1" i="0" sz="2000" u="none" cap="none" strike="noStrike">
              <a:solidFill>
                <a:srgbClr val="0E78C0"/>
              </a:solidFill>
              <a:latin typeface="Exo 2"/>
              <a:ea typeface="Exo 2"/>
              <a:cs typeface="Exo 2"/>
              <a:sym typeface="Exo 2"/>
            </a:endParaRPr>
          </a:p>
        </p:txBody>
      </p:sp>
      <p:pic>
        <p:nvPicPr>
          <p:cNvPr descr="Icon&#10;&#10;Description automatically generated" id="345" name="Google Shape;345;g225b4954b75_0_200"/>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346" name="Google Shape;346;g225b4954b75_0_200"/>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347" name="Google Shape;347;g225b4954b75_0_200"/>
          <p:cNvSpPr txBox="1"/>
          <p:nvPr/>
        </p:nvSpPr>
        <p:spPr>
          <a:xfrm>
            <a:off x="783450" y="2287038"/>
            <a:ext cx="75771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n" sz="2500">
                <a:latin typeface="Source Sans Pro"/>
                <a:ea typeface="Source Sans Pro"/>
                <a:cs typeface="Source Sans Pro"/>
                <a:sym typeface="Source Sans Pro"/>
              </a:rPr>
              <a:t>VÀ THUẬT TOÁN MÌNH DÙNG TRONG ĐỀ TÀI NÀY LÀ</a:t>
            </a:r>
            <a:endParaRPr b="0" i="0" sz="2300" u="none" cap="none" strike="noStrike">
              <a:solidFill>
                <a:srgbClr val="000000"/>
              </a:solidFill>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24b8170d2fb_0_57"/>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cxnSp>
        <p:nvCxnSpPr>
          <p:cNvPr id="353" name="Google Shape;353;g24b8170d2fb_0_57"/>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354" name="Google Shape;354;g24b8170d2fb_0_57"/>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Phương pháp dùng trong đề tài này</a:t>
            </a:r>
            <a:endParaRPr b="1" i="0" sz="2000" u="none" cap="none" strike="noStrike">
              <a:solidFill>
                <a:srgbClr val="0E78C0"/>
              </a:solidFill>
              <a:latin typeface="Exo 2"/>
              <a:ea typeface="Exo 2"/>
              <a:cs typeface="Exo 2"/>
              <a:sym typeface="Exo 2"/>
            </a:endParaRPr>
          </a:p>
        </p:txBody>
      </p:sp>
      <p:pic>
        <p:nvPicPr>
          <p:cNvPr descr="Icon&#10;&#10;Description automatically generated" id="355" name="Google Shape;355;g24b8170d2fb_0_57"/>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356" name="Google Shape;356;g24b8170d2fb_0_57"/>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357" name="Google Shape;357;g24b8170d2fb_0_57"/>
          <p:cNvSpPr txBox="1"/>
          <p:nvPr/>
        </p:nvSpPr>
        <p:spPr>
          <a:xfrm>
            <a:off x="793350" y="1709850"/>
            <a:ext cx="7557300" cy="17238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n" sz="10000">
                <a:solidFill>
                  <a:schemeClr val="accent2"/>
                </a:solidFill>
                <a:latin typeface="Source Sans Pro"/>
                <a:ea typeface="Source Sans Pro"/>
                <a:cs typeface="Source Sans Pro"/>
                <a:sym typeface="Source Sans Pro"/>
              </a:rPr>
              <a:t>KCF</a:t>
            </a:r>
            <a:r>
              <a:rPr b="1" lang="en" sz="10000">
                <a:solidFill>
                  <a:schemeClr val="dk2"/>
                </a:solidFill>
                <a:latin typeface="Source Sans Pro"/>
                <a:ea typeface="Source Sans Pro"/>
                <a:cs typeface="Source Sans Pro"/>
                <a:sym typeface="Source Sans Pro"/>
              </a:rPr>
              <a:t> </a:t>
            </a:r>
            <a:r>
              <a:rPr b="1" lang="en" sz="10000">
                <a:solidFill>
                  <a:schemeClr val="lt1"/>
                </a:solidFill>
                <a:latin typeface="Source Sans Pro"/>
                <a:ea typeface="Source Sans Pro"/>
                <a:cs typeface="Source Sans Pro"/>
                <a:sym typeface="Source Sans Pro"/>
              </a:rPr>
              <a:t>vs CSRT</a:t>
            </a:r>
            <a:endParaRPr b="0" i="0" sz="10000" u="none" cap="none" strike="noStrike">
              <a:solidFill>
                <a:schemeClr val="lt1"/>
              </a:solidFill>
              <a:latin typeface="Source Sans Pro"/>
              <a:ea typeface="Source Sans Pro"/>
              <a:cs typeface="Source Sans Pro"/>
              <a:sym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24b77f728cd_0_138"/>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cxnSp>
        <p:nvCxnSpPr>
          <p:cNvPr id="363" name="Google Shape;363;g24b77f728cd_0_138"/>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364" name="Google Shape;364;g24b77f728cd_0_138"/>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Phương pháp dùng trong đề tài này</a:t>
            </a:r>
            <a:endParaRPr b="1" i="0" sz="2000" u="none" cap="none" strike="noStrike">
              <a:solidFill>
                <a:srgbClr val="0E78C0"/>
              </a:solidFill>
              <a:latin typeface="Exo 2"/>
              <a:ea typeface="Exo 2"/>
              <a:cs typeface="Exo 2"/>
              <a:sym typeface="Exo 2"/>
            </a:endParaRPr>
          </a:p>
        </p:txBody>
      </p:sp>
      <p:pic>
        <p:nvPicPr>
          <p:cNvPr descr="Icon&#10;&#10;Description automatically generated" id="365" name="Google Shape;365;g24b77f728cd_0_13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366" name="Google Shape;366;g24b77f728cd_0_138"/>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367" name="Google Shape;367;g24b77f728cd_0_138"/>
          <p:cNvSpPr txBox="1"/>
          <p:nvPr/>
        </p:nvSpPr>
        <p:spPr>
          <a:xfrm>
            <a:off x="793350" y="1709850"/>
            <a:ext cx="7557300" cy="17238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n" sz="10000">
                <a:solidFill>
                  <a:schemeClr val="lt1"/>
                </a:solidFill>
                <a:latin typeface="Source Sans Pro"/>
                <a:ea typeface="Source Sans Pro"/>
                <a:cs typeface="Source Sans Pro"/>
                <a:sym typeface="Source Sans Pro"/>
              </a:rPr>
              <a:t>KCF</a:t>
            </a:r>
            <a:r>
              <a:rPr b="1" lang="en" sz="10000">
                <a:solidFill>
                  <a:schemeClr val="dk2"/>
                </a:solidFill>
                <a:latin typeface="Source Sans Pro"/>
                <a:ea typeface="Source Sans Pro"/>
                <a:cs typeface="Source Sans Pro"/>
                <a:sym typeface="Source Sans Pro"/>
              </a:rPr>
              <a:t> vs </a:t>
            </a:r>
            <a:r>
              <a:rPr b="1" lang="en" sz="10000">
                <a:solidFill>
                  <a:schemeClr val="lt1"/>
                </a:solidFill>
                <a:latin typeface="Source Sans Pro"/>
                <a:ea typeface="Source Sans Pro"/>
                <a:cs typeface="Source Sans Pro"/>
                <a:sym typeface="Source Sans Pro"/>
              </a:rPr>
              <a:t>CSRT</a:t>
            </a:r>
            <a:endParaRPr b="0" i="0" sz="10000" u="none" cap="none" strike="noStrike">
              <a:solidFill>
                <a:schemeClr val="lt1"/>
              </a:solidFill>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24b77f728cd_0_147"/>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cxnSp>
        <p:nvCxnSpPr>
          <p:cNvPr id="373" name="Google Shape;373;g24b77f728cd_0_147"/>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374" name="Google Shape;374;g24b77f728cd_0_147"/>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Phương pháp dùng trong đề tài này</a:t>
            </a:r>
            <a:endParaRPr b="1" i="0" sz="2000" u="none" cap="none" strike="noStrike">
              <a:solidFill>
                <a:srgbClr val="0E78C0"/>
              </a:solidFill>
              <a:latin typeface="Exo 2"/>
              <a:ea typeface="Exo 2"/>
              <a:cs typeface="Exo 2"/>
              <a:sym typeface="Exo 2"/>
            </a:endParaRPr>
          </a:p>
        </p:txBody>
      </p:sp>
      <p:pic>
        <p:nvPicPr>
          <p:cNvPr descr="Icon&#10;&#10;Description automatically generated" id="375" name="Google Shape;375;g24b77f728cd_0_147"/>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376" name="Google Shape;376;g24b77f728cd_0_147"/>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377" name="Google Shape;377;g24b77f728cd_0_147"/>
          <p:cNvSpPr txBox="1"/>
          <p:nvPr/>
        </p:nvSpPr>
        <p:spPr>
          <a:xfrm>
            <a:off x="793350" y="1709850"/>
            <a:ext cx="7557300" cy="17238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n" sz="10000">
                <a:solidFill>
                  <a:schemeClr val="lt1"/>
                </a:solidFill>
                <a:latin typeface="Source Sans Pro"/>
                <a:ea typeface="Source Sans Pro"/>
                <a:cs typeface="Source Sans Pro"/>
                <a:sym typeface="Source Sans Pro"/>
              </a:rPr>
              <a:t>KCF vs</a:t>
            </a:r>
            <a:r>
              <a:rPr b="1" lang="en" sz="10000">
                <a:solidFill>
                  <a:schemeClr val="dk2"/>
                </a:solidFill>
                <a:latin typeface="Source Sans Pro"/>
                <a:ea typeface="Source Sans Pro"/>
                <a:cs typeface="Source Sans Pro"/>
                <a:sym typeface="Source Sans Pro"/>
              </a:rPr>
              <a:t> </a:t>
            </a:r>
            <a:r>
              <a:rPr b="1" lang="en" sz="10000">
                <a:solidFill>
                  <a:srgbClr val="E91D63"/>
                </a:solidFill>
                <a:latin typeface="Source Sans Pro"/>
                <a:ea typeface="Source Sans Pro"/>
                <a:cs typeface="Source Sans Pro"/>
                <a:sym typeface="Source Sans Pro"/>
              </a:rPr>
              <a:t>CSRT</a:t>
            </a:r>
            <a:endParaRPr b="0" i="0" sz="10000" u="none" cap="none" strike="noStrike">
              <a:solidFill>
                <a:srgbClr val="E91D63"/>
              </a:solidFill>
              <a:latin typeface="Source Sans Pro"/>
              <a:ea typeface="Source Sans Pro"/>
              <a:cs typeface="Source Sans Pro"/>
              <a:sym typeface="Source Sa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24b77f728cd_0_156"/>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cxnSp>
        <p:nvCxnSpPr>
          <p:cNvPr id="383" name="Google Shape;383;g24b77f728cd_0_156"/>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384" name="Google Shape;384;g24b77f728cd_0_156"/>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Phương pháp dùng trong đề tài này</a:t>
            </a:r>
            <a:endParaRPr b="1" i="0" sz="2000" u="none" cap="none" strike="noStrike">
              <a:solidFill>
                <a:srgbClr val="0E78C0"/>
              </a:solidFill>
              <a:latin typeface="Exo 2"/>
              <a:ea typeface="Exo 2"/>
              <a:cs typeface="Exo 2"/>
              <a:sym typeface="Exo 2"/>
            </a:endParaRPr>
          </a:p>
        </p:txBody>
      </p:sp>
      <p:pic>
        <p:nvPicPr>
          <p:cNvPr descr="Icon&#10;&#10;Description automatically generated" id="385" name="Google Shape;385;g24b77f728cd_0_156"/>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386" name="Google Shape;386;g24b77f728cd_0_156"/>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387" name="Google Shape;387;g24b77f728cd_0_156"/>
          <p:cNvSpPr txBox="1"/>
          <p:nvPr/>
        </p:nvSpPr>
        <p:spPr>
          <a:xfrm>
            <a:off x="793350" y="1709850"/>
            <a:ext cx="7557300" cy="17238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n" sz="10000">
                <a:solidFill>
                  <a:schemeClr val="accent2"/>
                </a:solidFill>
                <a:latin typeface="Source Sans Pro"/>
                <a:ea typeface="Source Sans Pro"/>
                <a:cs typeface="Source Sans Pro"/>
                <a:sym typeface="Source Sans Pro"/>
              </a:rPr>
              <a:t>KCF</a:t>
            </a:r>
            <a:r>
              <a:rPr b="1" lang="en" sz="10000">
                <a:solidFill>
                  <a:schemeClr val="dk2"/>
                </a:solidFill>
                <a:latin typeface="Source Sans Pro"/>
                <a:ea typeface="Source Sans Pro"/>
                <a:cs typeface="Source Sans Pro"/>
                <a:sym typeface="Source Sans Pro"/>
              </a:rPr>
              <a:t> vs </a:t>
            </a:r>
            <a:r>
              <a:rPr b="1" lang="en" sz="10000">
                <a:solidFill>
                  <a:srgbClr val="E91D63"/>
                </a:solidFill>
                <a:latin typeface="Source Sans Pro"/>
                <a:ea typeface="Source Sans Pro"/>
                <a:cs typeface="Source Sans Pro"/>
                <a:sym typeface="Source Sans Pro"/>
              </a:rPr>
              <a:t>CSRT</a:t>
            </a:r>
            <a:endParaRPr b="0" i="0" sz="10000" u="none" cap="none" strike="noStrike">
              <a:solidFill>
                <a:srgbClr val="E91D63"/>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225b4954b75_0_8"/>
          <p:cNvSpPr txBox="1"/>
          <p:nvPr>
            <p:ph type="ctrTitle"/>
          </p:nvPr>
        </p:nvSpPr>
        <p:spPr>
          <a:xfrm flipH="1">
            <a:off x="1147651" y="2956800"/>
            <a:ext cx="5005500" cy="766500"/>
          </a:xfrm>
          <a:prstGeom prst="rect">
            <a:avLst/>
          </a:prstGeom>
          <a:noFill/>
          <a:ln>
            <a:noFill/>
          </a:ln>
        </p:spPr>
        <p:txBody>
          <a:bodyPr anchorCtr="0" anchor="ctr" bIns="68550" lIns="68550" spcFirstLastPara="1" rIns="68550" wrap="square" tIns="68550">
            <a:noAutofit/>
          </a:bodyPr>
          <a:lstStyle/>
          <a:p>
            <a:pPr indent="0" lvl="0" marL="0" rtl="0" algn="l">
              <a:lnSpc>
                <a:spcPct val="100000"/>
              </a:lnSpc>
              <a:spcBef>
                <a:spcPts val="0"/>
              </a:spcBef>
              <a:spcAft>
                <a:spcPts val="0"/>
              </a:spcAft>
              <a:buSzPts val="4400"/>
              <a:buNone/>
            </a:pPr>
            <a:r>
              <a:rPr lang="en" sz="2700">
                <a:solidFill>
                  <a:srgbClr val="0E78C0"/>
                </a:solidFill>
                <a:latin typeface="Exo 2"/>
                <a:ea typeface="Exo 2"/>
                <a:cs typeface="Exo 2"/>
                <a:sym typeface="Exo 2"/>
              </a:rPr>
              <a:t>Giới thiệu về bài toán</a:t>
            </a:r>
            <a:endParaRPr sz="2700">
              <a:solidFill>
                <a:srgbClr val="0E78C0"/>
              </a:solidFill>
              <a:latin typeface="Exo 2"/>
              <a:ea typeface="Exo 2"/>
              <a:cs typeface="Exo 2"/>
              <a:sym typeface="Exo 2"/>
            </a:endParaRPr>
          </a:p>
        </p:txBody>
      </p:sp>
      <p:sp>
        <p:nvSpPr>
          <p:cNvPr id="88" name="Google Shape;88;g225b4954b75_0_8"/>
          <p:cNvSpPr txBox="1"/>
          <p:nvPr/>
        </p:nvSpPr>
        <p:spPr>
          <a:xfrm flipH="1">
            <a:off x="1147579" y="2385825"/>
            <a:ext cx="2979300" cy="5658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E78C0"/>
                </a:solidFill>
                <a:latin typeface="Exo 2"/>
                <a:ea typeface="Exo 2"/>
                <a:cs typeface="Exo 2"/>
                <a:sym typeface="Exo 2"/>
              </a:rPr>
              <a:t>01</a:t>
            </a:r>
            <a:endParaRPr b="0" i="0" sz="1400" u="none" cap="none" strike="noStrike">
              <a:solidFill>
                <a:srgbClr val="000000"/>
              </a:solidFill>
              <a:latin typeface="Arial"/>
              <a:ea typeface="Arial"/>
              <a:cs typeface="Arial"/>
              <a:sym typeface="Arial"/>
            </a:endParaRPr>
          </a:p>
        </p:txBody>
      </p:sp>
      <p:cxnSp>
        <p:nvCxnSpPr>
          <p:cNvPr id="89" name="Google Shape;89;g225b4954b75_0_8"/>
          <p:cNvCxnSpPr/>
          <p:nvPr/>
        </p:nvCxnSpPr>
        <p:spPr>
          <a:xfrm>
            <a:off x="0" y="3664144"/>
            <a:ext cx="1561500" cy="0"/>
          </a:xfrm>
          <a:prstGeom prst="straightConnector1">
            <a:avLst/>
          </a:prstGeom>
          <a:noFill/>
          <a:ln cap="flat" cmpd="sng" w="28575">
            <a:solidFill>
              <a:srgbClr val="0091EA"/>
            </a:solidFill>
            <a:prstDash val="solid"/>
            <a:round/>
            <a:headEnd len="sm" w="sm" type="none"/>
            <a:tailEnd len="sm" w="sm" type="none"/>
          </a:ln>
        </p:spPr>
      </p:cxnSp>
      <p:pic>
        <p:nvPicPr>
          <p:cNvPr descr="Icon&#10;&#10;Description automatically generated" id="90" name="Google Shape;90;g225b4954b75_0_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91" name="Google Shape;91;g225b4954b75_0_8"/>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pic>
        <p:nvPicPr>
          <p:cNvPr id="92" name="Google Shape;92;g225b4954b75_0_8"/>
          <p:cNvPicPr preferRelativeResize="0"/>
          <p:nvPr/>
        </p:nvPicPr>
        <p:blipFill rotWithShape="1">
          <a:blip r:embed="rId5">
            <a:alphaModFix/>
          </a:blip>
          <a:srcRect b="0" l="0" r="0" t="0"/>
          <a:stretch/>
        </p:blipFill>
        <p:spPr>
          <a:xfrm>
            <a:off x="5357873" y="1762177"/>
            <a:ext cx="2928325" cy="2213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24b7bf508f3_0_137"/>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393" name="Google Shape;393;g24b7bf508f3_0_137"/>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394" name="Google Shape;394;g24b7bf508f3_0_137"/>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395" name="Google Shape;395;g24b7bf508f3_0_137"/>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Phương pháp dùng trong đề tài này</a:t>
            </a:r>
            <a:endParaRPr b="1" i="0" sz="2000" u="none" cap="none" strike="noStrike">
              <a:solidFill>
                <a:srgbClr val="0E78C0"/>
              </a:solidFill>
              <a:latin typeface="Exo 2"/>
              <a:ea typeface="Exo 2"/>
              <a:cs typeface="Exo 2"/>
              <a:sym typeface="Exo 2"/>
            </a:endParaRPr>
          </a:p>
        </p:txBody>
      </p:sp>
      <p:pic>
        <p:nvPicPr>
          <p:cNvPr descr="Icon&#10;&#10;Description automatically generated" id="396" name="Google Shape;396;g24b7bf508f3_0_137"/>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397" name="Google Shape;397;g24b7bf508f3_0_137"/>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398" name="Google Shape;398;g24b7bf508f3_0_137"/>
          <p:cNvSpPr txBox="1"/>
          <p:nvPr/>
        </p:nvSpPr>
        <p:spPr>
          <a:xfrm>
            <a:off x="783450" y="1050038"/>
            <a:ext cx="7577100" cy="1426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000000"/>
                </a:solidFill>
                <a:latin typeface="Source Sans Pro"/>
                <a:ea typeface="Source Sans Pro"/>
                <a:cs typeface="Source Sans Pro"/>
                <a:sym typeface="Source Sans Pro"/>
              </a:rPr>
              <a:t>KCF (Kernelized Correlation Filters)</a:t>
            </a:r>
            <a:endParaRPr b="1" i="0" sz="1600" u="none" cap="none" strike="noStrike">
              <a:solidFill>
                <a:srgbClr val="000000"/>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rgbClr val="000000"/>
              </a:buClr>
              <a:buSzPts val="1400"/>
              <a:buFont typeface="Source Sans Pro"/>
              <a:buChar char="●"/>
            </a:pPr>
            <a:r>
              <a:rPr b="1" lang="en">
                <a:latin typeface="Source Sans Pro"/>
                <a:ea typeface="Source Sans Pro"/>
                <a:cs typeface="Source Sans Pro"/>
                <a:sym typeface="Source Sans Pro"/>
              </a:rPr>
              <a:t>Chi tiết: </a:t>
            </a:r>
            <a:r>
              <a:rPr lang="en" u="sng">
                <a:solidFill>
                  <a:schemeClr val="hlink"/>
                </a:solidFill>
                <a:latin typeface="Source Sans Pro"/>
                <a:ea typeface="Source Sans Pro"/>
                <a:cs typeface="Source Sans Pro"/>
                <a:sym typeface="Source Sans Pro"/>
                <a:hlinkClick r:id="rId5"/>
              </a:rPr>
              <a:t>High-speed tracking with kernelized correlation filters</a:t>
            </a:r>
            <a:endParaRPr>
              <a:latin typeface="Source Sans Pro"/>
              <a:ea typeface="Source Sans Pro"/>
              <a:cs typeface="Source Sans Pro"/>
              <a:sym typeface="Source Sans Pro"/>
            </a:endParaRPr>
          </a:p>
          <a:p>
            <a:pPr indent="-317500" lvl="0" marL="457200" marR="0" rtl="0" algn="l">
              <a:lnSpc>
                <a:spcPct val="115000"/>
              </a:lnSpc>
              <a:spcBef>
                <a:spcPts val="0"/>
              </a:spcBef>
              <a:spcAft>
                <a:spcPts val="0"/>
              </a:spcAft>
              <a:buSzPts val="1400"/>
              <a:buFont typeface="Source Sans Pro"/>
              <a:buChar char="●"/>
            </a:pPr>
            <a:r>
              <a:rPr b="1" lang="en">
                <a:latin typeface="Source Sans Pro"/>
                <a:ea typeface="Source Sans Pro"/>
                <a:cs typeface="Source Sans Pro"/>
                <a:sym typeface="Source Sans Pro"/>
              </a:rPr>
              <a:t>Năm công bố:</a:t>
            </a:r>
            <a:r>
              <a:rPr lang="en">
                <a:latin typeface="Source Sans Pro"/>
                <a:ea typeface="Source Sans Pro"/>
                <a:cs typeface="Source Sans Pro"/>
                <a:sym typeface="Source Sans Pro"/>
              </a:rPr>
              <a:t> 2014.</a:t>
            </a:r>
            <a:endParaRPr>
              <a:latin typeface="Source Sans Pro"/>
              <a:ea typeface="Source Sans Pro"/>
              <a:cs typeface="Source Sans Pro"/>
              <a:sym typeface="Source Sans Pro"/>
            </a:endParaRPr>
          </a:p>
          <a:p>
            <a:pPr indent="-317500" lvl="0" marL="457200" marR="0" rtl="0" algn="l">
              <a:lnSpc>
                <a:spcPct val="115000"/>
              </a:lnSpc>
              <a:spcBef>
                <a:spcPts val="0"/>
              </a:spcBef>
              <a:spcAft>
                <a:spcPts val="0"/>
              </a:spcAft>
              <a:buSzPts val="1400"/>
              <a:buFont typeface="Source Sans Pro"/>
              <a:buChar char="●"/>
            </a:pPr>
            <a:r>
              <a:rPr b="1" lang="en">
                <a:latin typeface="Source Sans Pro"/>
                <a:ea typeface="Source Sans Pro"/>
                <a:cs typeface="Source Sans Pro"/>
                <a:sym typeface="Source Sans Pro"/>
              </a:rPr>
              <a:t>Tác giả</a:t>
            </a:r>
            <a:r>
              <a:rPr lang="en">
                <a:latin typeface="Source Sans Pro"/>
                <a:ea typeface="Source Sans Pro"/>
                <a:cs typeface="Source Sans Pro"/>
                <a:sym typeface="Source Sans Pro"/>
              </a:rPr>
              <a:t>: João F. Henriques, Rui Caseiro, Pedro Martins, Jorge Batista</a:t>
            </a:r>
            <a:endParaRPr>
              <a:latin typeface="Source Sans Pro"/>
              <a:ea typeface="Source Sans Pro"/>
              <a:cs typeface="Source Sans Pro"/>
              <a:sym typeface="Source Sans Pro"/>
            </a:endParaRPr>
          </a:p>
          <a:p>
            <a:pPr indent="-317500" lvl="0" marL="457200" marR="0" rtl="0" algn="l">
              <a:lnSpc>
                <a:spcPct val="115000"/>
              </a:lnSpc>
              <a:spcBef>
                <a:spcPts val="0"/>
              </a:spcBef>
              <a:spcAft>
                <a:spcPts val="0"/>
              </a:spcAft>
              <a:buSzPts val="1400"/>
              <a:buFont typeface="Source Sans Pro"/>
              <a:buChar char="●"/>
            </a:pPr>
            <a:r>
              <a:rPr b="1" lang="en">
                <a:latin typeface="Source Sans Pro"/>
                <a:ea typeface="Source Sans Pro"/>
                <a:cs typeface="Source Sans Pro"/>
                <a:sym typeface="Source Sans Pro"/>
              </a:rPr>
              <a:t>Số lượt Citations trên Google Scholar</a:t>
            </a:r>
            <a:r>
              <a:rPr lang="en">
                <a:latin typeface="Source Sans Pro"/>
                <a:ea typeface="Source Sans Pro"/>
                <a:cs typeface="Source Sans Pro"/>
                <a:sym typeface="Source Sans Pro"/>
              </a:rPr>
              <a:t> (tính đến </a:t>
            </a:r>
            <a:r>
              <a:rPr b="1" lang="en">
                <a:latin typeface="Source Sans Pro"/>
                <a:ea typeface="Source Sans Pro"/>
                <a:cs typeface="Source Sans Pro"/>
                <a:sym typeface="Source Sans Pro"/>
              </a:rPr>
              <a:t>28/05/2023</a:t>
            </a:r>
            <a:r>
              <a:rPr lang="en">
                <a:latin typeface="Source Sans Pro"/>
                <a:ea typeface="Source Sans Pro"/>
                <a:cs typeface="Source Sans Pro"/>
                <a:sym typeface="Source Sans Pro"/>
              </a:rPr>
              <a:t>): 5973</a:t>
            </a:r>
            <a:endParaRPr>
              <a:latin typeface="Source Sans Pro"/>
              <a:ea typeface="Source Sans Pro"/>
              <a:cs typeface="Source Sans Pro"/>
              <a:sym typeface="Source Sans Pro"/>
            </a:endParaRPr>
          </a:p>
        </p:txBody>
      </p:sp>
      <p:cxnSp>
        <p:nvCxnSpPr>
          <p:cNvPr id="399" name="Google Shape;399;g24b7bf508f3_0_137"/>
          <p:cNvCxnSpPr/>
          <p:nvPr/>
        </p:nvCxnSpPr>
        <p:spPr>
          <a:xfrm flipH="1" rot="10800000">
            <a:off x="2878850" y="2567994"/>
            <a:ext cx="2679000" cy="7500"/>
          </a:xfrm>
          <a:prstGeom prst="straightConnector1">
            <a:avLst/>
          </a:prstGeom>
          <a:noFill/>
          <a:ln cap="flat" cmpd="sng" w="28575">
            <a:solidFill>
              <a:srgbClr val="0091EA"/>
            </a:solidFill>
            <a:prstDash val="solid"/>
            <a:round/>
            <a:headEnd len="sm" w="sm" type="none"/>
            <a:tailEnd len="sm" w="sm" type="none"/>
          </a:ln>
        </p:spPr>
      </p:cxnSp>
      <p:sp>
        <p:nvSpPr>
          <p:cNvPr id="400" name="Google Shape;400;g24b7bf508f3_0_137"/>
          <p:cNvSpPr txBox="1"/>
          <p:nvPr/>
        </p:nvSpPr>
        <p:spPr>
          <a:xfrm>
            <a:off x="862550" y="2792900"/>
            <a:ext cx="7497900" cy="14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latin typeface="Source Sans Pro"/>
                <a:ea typeface="Source Sans Pro"/>
                <a:cs typeface="Source Sans Pro"/>
                <a:sym typeface="Source Sans Pro"/>
              </a:rPr>
              <a:t>CSRT </a:t>
            </a:r>
            <a:r>
              <a:rPr lang="en" sz="1600">
                <a:latin typeface="Source Sans Pro"/>
                <a:ea typeface="Source Sans Pro"/>
                <a:cs typeface="Source Sans Pro"/>
                <a:sym typeface="Source Sans Pro"/>
              </a:rPr>
              <a:t>(Channel and Spatial Reliability Tracker)</a:t>
            </a:r>
            <a:endParaRPr sz="1600">
              <a:latin typeface="Source Sans Pro"/>
              <a:ea typeface="Source Sans Pro"/>
              <a:cs typeface="Source Sans Pro"/>
              <a:sym typeface="Source Sans Pro"/>
            </a:endParaRPr>
          </a:p>
          <a:p>
            <a:pPr indent="-317500" lvl="0" marL="457200" rtl="0" algn="l">
              <a:lnSpc>
                <a:spcPct val="115000"/>
              </a:lnSpc>
              <a:spcBef>
                <a:spcPts val="0"/>
              </a:spcBef>
              <a:spcAft>
                <a:spcPts val="0"/>
              </a:spcAft>
              <a:buSzPts val="1400"/>
              <a:buFont typeface="Source Sans Pro"/>
              <a:buChar char="●"/>
            </a:pPr>
            <a:r>
              <a:rPr b="1" lang="en">
                <a:latin typeface="Source Sans Pro"/>
                <a:ea typeface="Source Sans Pro"/>
                <a:cs typeface="Source Sans Pro"/>
                <a:sym typeface="Source Sans Pro"/>
              </a:rPr>
              <a:t>Chi tiết</a:t>
            </a:r>
            <a:r>
              <a:rPr lang="en">
                <a:latin typeface="Source Sans Pro"/>
                <a:ea typeface="Source Sans Pro"/>
                <a:cs typeface="Source Sans Pro"/>
                <a:sym typeface="Source Sans Pro"/>
              </a:rPr>
              <a:t>: </a:t>
            </a:r>
            <a:r>
              <a:rPr lang="en" u="sng">
                <a:solidFill>
                  <a:schemeClr val="accent1"/>
                </a:solidFill>
                <a:latin typeface="Source Sans Pro"/>
                <a:ea typeface="Source Sans Pro"/>
                <a:cs typeface="Source Sans Pro"/>
                <a:sym typeface="Source Sans Pro"/>
                <a:hlinkClick r:id="rId6">
                  <a:extLst>
                    <a:ext uri="{A12FA001-AC4F-418D-AE19-62706E023703}">
                      <ahyp:hlinkClr val="tx"/>
                    </a:ext>
                  </a:extLst>
                </a:hlinkClick>
              </a:rPr>
              <a:t>Discriminative Correlation Filter with Channel and Spatial Reliability</a:t>
            </a:r>
            <a:endParaRPr>
              <a:latin typeface="Source Sans Pro"/>
              <a:ea typeface="Source Sans Pro"/>
              <a:cs typeface="Source Sans Pro"/>
              <a:sym typeface="Source Sans Pro"/>
            </a:endParaRPr>
          </a:p>
          <a:p>
            <a:pPr indent="-317500" lvl="0" marL="457200" rtl="0" algn="l">
              <a:lnSpc>
                <a:spcPct val="115000"/>
              </a:lnSpc>
              <a:spcBef>
                <a:spcPts val="0"/>
              </a:spcBef>
              <a:spcAft>
                <a:spcPts val="0"/>
              </a:spcAft>
              <a:buSzPts val="1400"/>
              <a:buFont typeface="Source Sans Pro"/>
              <a:buChar char="●"/>
            </a:pPr>
            <a:r>
              <a:rPr b="1" lang="en">
                <a:latin typeface="Source Sans Pro"/>
                <a:ea typeface="Source Sans Pro"/>
                <a:cs typeface="Source Sans Pro"/>
                <a:sym typeface="Source Sans Pro"/>
              </a:rPr>
              <a:t>Năm công bố</a:t>
            </a:r>
            <a:r>
              <a:rPr lang="en">
                <a:latin typeface="Source Sans Pro"/>
                <a:ea typeface="Source Sans Pro"/>
                <a:cs typeface="Source Sans Pro"/>
                <a:sym typeface="Source Sans Pro"/>
              </a:rPr>
              <a:t>: 2017</a:t>
            </a:r>
            <a:endParaRPr>
              <a:latin typeface="Source Sans Pro"/>
              <a:ea typeface="Source Sans Pro"/>
              <a:cs typeface="Source Sans Pro"/>
              <a:sym typeface="Source Sans Pro"/>
            </a:endParaRPr>
          </a:p>
          <a:p>
            <a:pPr indent="-317500" lvl="0" marL="457200" rtl="0" algn="l">
              <a:lnSpc>
                <a:spcPct val="115000"/>
              </a:lnSpc>
              <a:spcBef>
                <a:spcPts val="0"/>
              </a:spcBef>
              <a:spcAft>
                <a:spcPts val="0"/>
              </a:spcAft>
              <a:buSzPts val="1400"/>
              <a:buFont typeface="Source Sans Pro"/>
              <a:buChar char="●"/>
            </a:pPr>
            <a:r>
              <a:rPr b="1" lang="en">
                <a:latin typeface="Source Sans Pro"/>
                <a:ea typeface="Source Sans Pro"/>
                <a:cs typeface="Source Sans Pro"/>
                <a:sym typeface="Source Sans Pro"/>
              </a:rPr>
              <a:t>Tác giả</a:t>
            </a:r>
            <a:r>
              <a:rPr lang="en">
                <a:latin typeface="Source Sans Pro"/>
                <a:ea typeface="Source Sans Pro"/>
                <a:cs typeface="Source Sans Pro"/>
                <a:sym typeface="Source Sans Pro"/>
              </a:rPr>
              <a:t>: </a:t>
            </a:r>
            <a:r>
              <a:rPr lang="en">
                <a:highlight>
                  <a:srgbClr val="FFFFFF"/>
                </a:highlight>
                <a:latin typeface="Source Sans Pro"/>
                <a:ea typeface="Source Sans Pro"/>
                <a:cs typeface="Source Sans Pro"/>
                <a:sym typeface="Source Sans Pro"/>
              </a:rPr>
              <a:t>Alan Lukezic, Tomas Vojir, Luka Cehovin Zajc, Jiri Matas, Matej Kristan</a:t>
            </a:r>
            <a:endParaRPr sz="1600">
              <a:latin typeface="Source Sans Pro"/>
              <a:ea typeface="Source Sans Pro"/>
              <a:cs typeface="Source Sans Pro"/>
              <a:sym typeface="Source Sans Pro"/>
            </a:endParaRPr>
          </a:p>
          <a:p>
            <a:pPr indent="-317500" lvl="0" marL="457200" rtl="0" algn="l">
              <a:lnSpc>
                <a:spcPct val="115000"/>
              </a:lnSpc>
              <a:spcBef>
                <a:spcPts val="0"/>
              </a:spcBef>
              <a:spcAft>
                <a:spcPts val="0"/>
              </a:spcAft>
              <a:buSzPts val="1400"/>
              <a:buFont typeface="Source Sans Pro"/>
              <a:buChar char="●"/>
            </a:pPr>
            <a:r>
              <a:rPr b="1" lang="en">
                <a:latin typeface="Source Sans Pro"/>
                <a:ea typeface="Source Sans Pro"/>
                <a:cs typeface="Source Sans Pro"/>
                <a:sym typeface="Source Sans Pro"/>
              </a:rPr>
              <a:t>Số lượt Citations trên Google Scholar</a:t>
            </a:r>
            <a:r>
              <a:rPr lang="en">
                <a:latin typeface="Source Sans Pro"/>
                <a:ea typeface="Source Sans Pro"/>
                <a:cs typeface="Source Sans Pro"/>
                <a:sym typeface="Source Sans Pro"/>
              </a:rPr>
              <a:t> (tính đến </a:t>
            </a:r>
            <a:r>
              <a:rPr b="1" lang="en">
                <a:latin typeface="Source Sans Pro"/>
                <a:ea typeface="Source Sans Pro"/>
                <a:cs typeface="Source Sans Pro"/>
                <a:sym typeface="Source Sans Pro"/>
              </a:rPr>
              <a:t>28/05/2023</a:t>
            </a:r>
            <a:r>
              <a:rPr lang="en">
                <a:latin typeface="Source Sans Pro"/>
                <a:ea typeface="Source Sans Pro"/>
                <a:cs typeface="Source Sans Pro"/>
                <a:sym typeface="Source Sans Pro"/>
              </a:rPr>
              <a:t>): 1306</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24b8170d2fb_0_47"/>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406" name="Google Shape;406;g24b8170d2fb_0_47"/>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407" name="Google Shape;407;g24b8170d2fb_0_47"/>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408" name="Google Shape;408;g24b8170d2fb_0_47"/>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Phương pháp dùng trong đề tài này</a:t>
            </a:r>
            <a:endParaRPr b="1" i="0" sz="2000" u="none" cap="none" strike="noStrike">
              <a:solidFill>
                <a:srgbClr val="0E78C0"/>
              </a:solidFill>
              <a:latin typeface="Exo 2"/>
              <a:ea typeface="Exo 2"/>
              <a:cs typeface="Exo 2"/>
              <a:sym typeface="Exo 2"/>
            </a:endParaRPr>
          </a:p>
        </p:txBody>
      </p:sp>
      <p:pic>
        <p:nvPicPr>
          <p:cNvPr descr="Icon&#10;&#10;Description automatically generated" id="409" name="Google Shape;409;g24b8170d2fb_0_47"/>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410" name="Google Shape;410;g24b8170d2fb_0_47"/>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411" name="Google Shape;411;g24b8170d2fb_0_47"/>
          <p:cNvSpPr txBox="1"/>
          <p:nvPr/>
        </p:nvSpPr>
        <p:spPr>
          <a:xfrm>
            <a:off x="783450" y="1050038"/>
            <a:ext cx="7577100" cy="21348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000000"/>
              </a:buClr>
              <a:buSzPts val="1400"/>
              <a:buFont typeface="Source Sans Pro"/>
              <a:buChar char="●"/>
            </a:pPr>
            <a:r>
              <a:rPr b="1" i="0" lang="en" sz="1400" u="none" cap="none" strike="noStrike">
                <a:solidFill>
                  <a:srgbClr val="000000"/>
                </a:solidFill>
                <a:latin typeface="Source Sans Pro"/>
                <a:ea typeface="Source Sans Pro"/>
                <a:cs typeface="Source Sans Pro"/>
                <a:sym typeface="Source Sans Pro"/>
              </a:rPr>
              <a:t>Input</a:t>
            </a:r>
            <a:endParaRPr b="1" i="0" sz="1400" u="none" cap="none" strike="noStrike">
              <a:solidFill>
                <a:srgbClr val="000000"/>
              </a:solidFill>
              <a:latin typeface="Source Sans Pro"/>
              <a:ea typeface="Source Sans Pro"/>
              <a:cs typeface="Source Sans Pro"/>
              <a:sym typeface="Source Sans Pro"/>
            </a:endParaRPr>
          </a:p>
          <a:p>
            <a:pPr indent="-317500" lvl="1" marL="914400" marR="0" rtl="0" algn="l">
              <a:lnSpc>
                <a:spcPct val="115000"/>
              </a:lnSpc>
              <a:spcBef>
                <a:spcPts val="0"/>
              </a:spcBef>
              <a:spcAft>
                <a:spcPts val="0"/>
              </a:spcAft>
              <a:buClr>
                <a:srgbClr val="000000"/>
              </a:buClr>
              <a:buSzPts val="1400"/>
              <a:buFont typeface="Source Sans Pro"/>
              <a:buChar char="○"/>
            </a:pPr>
            <a:r>
              <a:rPr b="1" lang="en">
                <a:latin typeface="Source Sans Pro"/>
                <a:ea typeface="Source Sans Pro"/>
                <a:cs typeface="Source Sans Pro"/>
                <a:sym typeface="Source Sans Pro"/>
              </a:rPr>
              <a:t>Khung hình hiện tại: </a:t>
            </a:r>
            <a:r>
              <a:rPr lang="en">
                <a:latin typeface="Source Sans Pro"/>
                <a:ea typeface="Source Sans Pro"/>
                <a:cs typeface="Source Sans Pro"/>
                <a:sym typeface="Source Sans Pro"/>
              </a:rPr>
              <a:t>Chứa </a:t>
            </a:r>
            <a:r>
              <a:rPr b="0" i="0" lang="en" sz="1400" u="none" cap="none" strike="noStrike">
                <a:solidFill>
                  <a:srgbClr val="000000"/>
                </a:solidFill>
                <a:latin typeface="Source Sans Pro"/>
                <a:ea typeface="Source Sans Pro"/>
                <a:cs typeface="Source Sans Pro"/>
                <a:sym typeface="Source Sans Pro"/>
              </a:rPr>
              <a:t>đối tượng c</a:t>
            </a:r>
            <a:r>
              <a:rPr lang="en">
                <a:latin typeface="Source Sans Pro"/>
                <a:ea typeface="Source Sans Pro"/>
                <a:cs typeface="Source Sans Pro"/>
                <a:sym typeface="Source Sans Pro"/>
              </a:rPr>
              <a:t>ần được theo dõi theo dõi</a:t>
            </a:r>
            <a:r>
              <a:rPr b="0" i="0" lang="en" sz="1400" u="none" cap="none" strike="noStrike">
                <a:solidFill>
                  <a:srgbClr val="000000"/>
                </a:solidFill>
                <a:latin typeface="Source Sans Pro"/>
                <a:ea typeface="Source Sans Pro"/>
                <a:cs typeface="Source Sans Pro"/>
                <a:sym typeface="Source Sans Pro"/>
              </a:rPr>
              <a:t>.</a:t>
            </a:r>
            <a:endParaRPr b="0" i="0" sz="1400" u="none" cap="none" strike="noStrike">
              <a:solidFill>
                <a:srgbClr val="000000"/>
              </a:solidFill>
              <a:latin typeface="Source Sans Pro"/>
              <a:ea typeface="Source Sans Pro"/>
              <a:cs typeface="Source Sans Pro"/>
              <a:sym typeface="Source Sans Pro"/>
            </a:endParaRPr>
          </a:p>
          <a:p>
            <a:pPr indent="-317500" lvl="1" marL="914400" marR="0" rtl="0" algn="l">
              <a:lnSpc>
                <a:spcPct val="115000"/>
              </a:lnSpc>
              <a:spcBef>
                <a:spcPts val="0"/>
              </a:spcBef>
              <a:spcAft>
                <a:spcPts val="0"/>
              </a:spcAft>
              <a:buClr>
                <a:srgbClr val="000000"/>
              </a:buClr>
              <a:buSzPts val="1400"/>
              <a:buFont typeface="Source Sans Pro"/>
              <a:buChar char="○"/>
            </a:pPr>
            <a:r>
              <a:rPr b="1" i="0" lang="en" sz="1400" u="none" cap="none" strike="noStrike">
                <a:solidFill>
                  <a:srgbClr val="000000"/>
                </a:solidFill>
                <a:latin typeface="Source Sans Pro"/>
                <a:ea typeface="Source Sans Pro"/>
                <a:cs typeface="Source Sans Pro"/>
                <a:sym typeface="Source Sans Pro"/>
              </a:rPr>
              <a:t>ROI </a:t>
            </a:r>
            <a:r>
              <a:rPr b="0" i="0" lang="en" sz="1400" u="none" cap="none" strike="noStrike">
                <a:solidFill>
                  <a:srgbClr val="000000"/>
                </a:solidFill>
                <a:latin typeface="Source Sans Pro"/>
                <a:ea typeface="Source Sans Pro"/>
                <a:cs typeface="Source Sans Pro"/>
                <a:sym typeface="Source Sans Pro"/>
              </a:rPr>
              <a:t>(Region of interest): Đây là vùng chứa đối tượng cần theo dõi trong khung h</a:t>
            </a:r>
            <a:r>
              <a:rPr lang="en">
                <a:latin typeface="Source Sans Pro"/>
                <a:ea typeface="Source Sans Pro"/>
                <a:cs typeface="Source Sans Pro"/>
                <a:sym typeface="Source Sans Pro"/>
              </a:rPr>
              <a:t>ình đầu tiên</a:t>
            </a:r>
            <a:r>
              <a:rPr b="0" i="0" lang="en" sz="1400" u="none" cap="none" strike="noStrike">
                <a:solidFill>
                  <a:srgbClr val="000000"/>
                </a:solidFill>
                <a:latin typeface="Source Sans Pro"/>
                <a:ea typeface="Source Sans Pro"/>
                <a:cs typeface="Source Sans Pro"/>
                <a:sym typeface="Source Sans Pro"/>
              </a:rPr>
              <a:t>. Vùng này được xác định bằng 4 giá trị </a:t>
            </a:r>
            <a:r>
              <a:rPr b="1" i="0" lang="en" sz="1400" u="none" cap="none" strike="noStrike">
                <a:solidFill>
                  <a:srgbClr val="000000"/>
                </a:solidFill>
                <a:latin typeface="Source Sans Pro"/>
                <a:ea typeface="Source Sans Pro"/>
                <a:cs typeface="Source Sans Pro"/>
                <a:sym typeface="Source Sans Pro"/>
              </a:rPr>
              <a:t>x, y, w, h </a:t>
            </a:r>
            <a:r>
              <a:rPr b="0" i="0" lang="en" sz="1400" u="none" cap="none" strike="noStrike">
                <a:solidFill>
                  <a:srgbClr val="000000"/>
                </a:solidFill>
                <a:latin typeface="Source Sans Pro"/>
                <a:ea typeface="Source Sans Pro"/>
                <a:cs typeface="Source Sans Pro"/>
                <a:sym typeface="Source Sans Pro"/>
              </a:rPr>
              <a:t>với ý nghĩa như đã đề cập ở các phần trên.</a:t>
            </a:r>
            <a:endParaRPr b="0" i="0" sz="1400" u="none" cap="none" strike="noStrike">
              <a:solidFill>
                <a:srgbClr val="000000"/>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rgbClr val="000000"/>
              </a:buClr>
              <a:buSzPts val="1400"/>
              <a:buFont typeface="Source Sans Pro"/>
              <a:buChar char="●"/>
            </a:pPr>
            <a:r>
              <a:rPr b="1" i="0" lang="en" sz="1400" u="none" cap="none" strike="noStrike">
                <a:solidFill>
                  <a:srgbClr val="000000"/>
                </a:solidFill>
                <a:latin typeface="Source Sans Pro"/>
                <a:ea typeface="Source Sans Pro"/>
                <a:cs typeface="Source Sans Pro"/>
                <a:sym typeface="Source Sans Pro"/>
              </a:rPr>
              <a:t>Output</a:t>
            </a:r>
            <a:endParaRPr b="1" i="0" sz="1400" u="none" cap="none" strike="noStrike">
              <a:solidFill>
                <a:srgbClr val="000000"/>
              </a:solidFill>
              <a:latin typeface="Source Sans Pro"/>
              <a:ea typeface="Source Sans Pro"/>
              <a:cs typeface="Source Sans Pro"/>
              <a:sym typeface="Source Sans Pro"/>
            </a:endParaRPr>
          </a:p>
          <a:p>
            <a:pPr indent="-317500" lvl="1" marL="9144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Vị trí </a:t>
            </a:r>
            <a:r>
              <a:rPr b="1" lang="en">
                <a:latin typeface="Source Sans Pro"/>
                <a:ea typeface="Source Sans Pro"/>
                <a:cs typeface="Source Sans Pro"/>
                <a:sym typeface="Source Sans Pro"/>
              </a:rPr>
              <a:t>mới</a:t>
            </a:r>
            <a:r>
              <a:rPr b="1" i="0" lang="en" sz="1400" u="none" cap="none" strike="noStrike">
                <a:solidFill>
                  <a:srgbClr val="000000"/>
                </a:solidFill>
                <a:latin typeface="Source Sans Pro"/>
                <a:ea typeface="Source Sans Pro"/>
                <a:cs typeface="Source Sans Pro"/>
                <a:sym typeface="Source Sans Pro"/>
              </a:rPr>
              <a:t> </a:t>
            </a:r>
            <a:r>
              <a:rPr b="0" i="0" lang="en" sz="1400" u="none" cap="none" strike="noStrike">
                <a:solidFill>
                  <a:srgbClr val="000000"/>
                </a:solidFill>
                <a:latin typeface="Source Sans Pro"/>
                <a:ea typeface="Source Sans Pro"/>
                <a:cs typeface="Source Sans Pro"/>
                <a:sym typeface="Source Sans Pro"/>
              </a:rPr>
              <a:t>của đối tượng</a:t>
            </a:r>
            <a:r>
              <a:rPr lang="en">
                <a:latin typeface="Source Sans Pro"/>
                <a:ea typeface="Source Sans Pro"/>
                <a:cs typeface="Source Sans Pro"/>
                <a:sym typeface="Source Sans Pro"/>
              </a:rPr>
              <a:t> trong khung hình hiện tại,</a:t>
            </a:r>
            <a:r>
              <a:rPr b="0" i="0" lang="en" sz="1400" u="none" cap="none" strike="noStrike">
                <a:solidFill>
                  <a:srgbClr val="000000"/>
                </a:solidFill>
                <a:latin typeface="Source Sans Pro"/>
                <a:ea typeface="Source Sans Pro"/>
                <a:cs typeface="Source Sans Pro"/>
                <a:sym typeface="Source Sans Pro"/>
              </a:rPr>
              <a:t> </a:t>
            </a:r>
            <a:r>
              <a:rPr lang="en">
                <a:latin typeface="Source Sans Pro"/>
                <a:ea typeface="Source Sans Pro"/>
                <a:cs typeface="Source Sans Pro"/>
                <a:sym typeface="Source Sans Pro"/>
              </a:rPr>
              <a:t>đ</a:t>
            </a:r>
            <a:r>
              <a:rPr b="0" i="0" lang="en" sz="1400" u="none" cap="none" strike="noStrike">
                <a:solidFill>
                  <a:srgbClr val="000000"/>
                </a:solidFill>
                <a:latin typeface="Source Sans Pro"/>
                <a:ea typeface="Source Sans Pro"/>
                <a:cs typeface="Source Sans Pro"/>
                <a:sym typeface="Source Sans Pro"/>
              </a:rPr>
              <a:t>ược </a:t>
            </a:r>
            <a:r>
              <a:rPr lang="en">
                <a:latin typeface="Source Sans Pro"/>
                <a:ea typeface="Source Sans Pro"/>
                <a:cs typeface="Source Sans Pro"/>
                <a:sym typeface="Source Sans Pro"/>
              </a:rPr>
              <a:t>xác định</a:t>
            </a:r>
            <a:r>
              <a:rPr b="0" i="0" lang="en" sz="1400" u="none" cap="none" strike="noStrike">
                <a:solidFill>
                  <a:srgbClr val="000000"/>
                </a:solidFill>
                <a:latin typeface="Source Sans Pro"/>
                <a:ea typeface="Source Sans Pro"/>
                <a:cs typeface="Source Sans Pro"/>
                <a:sym typeface="Source Sans Pro"/>
              </a:rPr>
              <a:t> thông qua 4 giá trị </a:t>
            </a:r>
            <a:r>
              <a:rPr b="1" i="0" lang="en" sz="1400" u="none" cap="none" strike="noStrike">
                <a:solidFill>
                  <a:srgbClr val="000000"/>
                </a:solidFill>
                <a:latin typeface="Source Sans Pro"/>
                <a:ea typeface="Source Sans Pro"/>
                <a:cs typeface="Source Sans Pro"/>
                <a:sym typeface="Source Sans Pro"/>
              </a:rPr>
              <a:t>x, y, w, h</a:t>
            </a:r>
            <a:r>
              <a:rPr b="0" i="0" lang="en" sz="1400" u="none" cap="none" strike="noStrike">
                <a:solidFill>
                  <a:srgbClr val="000000"/>
                </a:solidFill>
                <a:latin typeface="Source Sans Pro"/>
                <a:ea typeface="Source Sans Pro"/>
                <a:cs typeface="Source Sans Pro"/>
                <a:sym typeface="Source Sans Pro"/>
              </a:rPr>
              <a:t>.</a:t>
            </a:r>
            <a:endParaRPr b="0" i="0" sz="14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24b77f728cd_0_169"/>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cxnSp>
        <p:nvCxnSpPr>
          <p:cNvPr id="417" name="Google Shape;417;g24b77f728cd_0_169"/>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418" name="Google Shape;418;g24b77f728cd_0_169"/>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Phương pháp dùng trong đề tài này</a:t>
            </a:r>
            <a:endParaRPr b="1" i="0" sz="2000" u="none" cap="none" strike="noStrike">
              <a:solidFill>
                <a:srgbClr val="0E78C0"/>
              </a:solidFill>
              <a:latin typeface="Exo 2"/>
              <a:ea typeface="Exo 2"/>
              <a:cs typeface="Exo 2"/>
              <a:sym typeface="Exo 2"/>
            </a:endParaRPr>
          </a:p>
        </p:txBody>
      </p:sp>
      <p:pic>
        <p:nvPicPr>
          <p:cNvPr descr="Icon&#10;&#10;Description automatically generated" id="419" name="Google Shape;419;g24b77f728cd_0_169"/>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420" name="Google Shape;420;g24b77f728cd_0_169"/>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graphicFrame>
        <p:nvGraphicFramePr>
          <p:cNvPr id="421" name="Google Shape;421;g24b77f728cd_0_169"/>
          <p:cNvGraphicFramePr/>
          <p:nvPr/>
        </p:nvGraphicFramePr>
        <p:xfrm>
          <a:off x="564500" y="1300125"/>
          <a:ext cx="3000000" cy="3000000"/>
        </p:xfrm>
        <a:graphic>
          <a:graphicData uri="http://schemas.openxmlformats.org/drawingml/2006/table">
            <a:tbl>
              <a:tblPr>
                <a:noFill/>
                <a:tableStyleId>{112E9999-65DE-410C-9E32-EFEBDF1DD13C}</a:tableStyleId>
              </a:tblPr>
              <a:tblGrid>
                <a:gridCol w="2924400"/>
                <a:gridCol w="2491150"/>
                <a:gridCol w="2599450"/>
              </a:tblGrid>
              <a:tr h="200025">
                <a:tc>
                  <a:txBody>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8989EB"/>
                    </a:solidFill>
                    <a:extLst>
                      <a:ext uri="http://customooxmlschemas.google.com/">
                        <go:slidesCustomData xmlns:go="http://customooxmlschemas.google.com/" cellId="421:0:0"/>
                      </a:ext>
                    </a:extLst>
                  </a:tcPr>
                </a:tc>
                <a:tc>
                  <a:txBody>
                    <a:bodyPr/>
                    <a:lstStyle/>
                    <a:p>
                      <a:pPr indent="0" lvl="0" marL="0" rtl="0" algn="ctr">
                        <a:lnSpc>
                          <a:spcPct val="115000"/>
                        </a:lnSpc>
                        <a:spcBef>
                          <a:spcPts val="0"/>
                        </a:spcBef>
                        <a:spcAft>
                          <a:spcPts val="0"/>
                        </a:spcAft>
                        <a:buNone/>
                      </a:pPr>
                      <a:r>
                        <a:rPr lang="en">
                          <a:latin typeface="Source Sans Pro"/>
                          <a:ea typeface="Source Sans Pro"/>
                          <a:cs typeface="Source Sans Pro"/>
                          <a:sym typeface="Source Sans Pro"/>
                        </a:rPr>
                        <a:t>KCF</a:t>
                      </a:r>
                      <a:endParaRPr>
                        <a:latin typeface="Source Sans Pro"/>
                        <a:ea typeface="Source Sans Pro"/>
                        <a:cs typeface="Source Sans Pro"/>
                        <a:sym typeface="Source Sans Pro"/>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8989EB"/>
                    </a:solidFill>
                    <a:extLst>
                      <a:ext uri="http://customooxmlschemas.google.com/">
                        <go:slidesCustomData xmlns:go="http://customooxmlschemas.google.com/" cellId="421:0:1"/>
                      </a:ext>
                    </a:extLst>
                  </a:tcPr>
                </a:tc>
                <a:tc>
                  <a:txBody>
                    <a:bodyPr/>
                    <a:lstStyle/>
                    <a:p>
                      <a:pPr indent="0" lvl="0" marL="0" rtl="0" algn="ctr">
                        <a:lnSpc>
                          <a:spcPct val="115000"/>
                        </a:lnSpc>
                        <a:spcBef>
                          <a:spcPts val="0"/>
                        </a:spcBef>
                        <a:spcAft>
                          <a:spcPts val="0"/>
                        </a:spcAft>
                        <a:buNone/>
                      </a:pPr>
                      <a:r>
                        <a:rPr lang="en">
                          <a:latin typeface="Source Sans Pro"/>
                          <a:ea typeface="Source Sans Pro"/>
                          <a:cs typeface="Source Sans Pro"/>
                          <a:sym typeface="Source Sans Pro"/>
                        </a:rPr>
                        <a:t>CSRT</a:t>
                      </a:r>
                      <a:endParaRPr>
                        <a:latin typeface="Source Sans Pro"/>
                        <a:ea typeface="Source Sans Pro"/>
                        <a:cs typeface="Source Sans Pro"/>
                        <a:sym typeface="Source Sans Pro"/>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8989EB"/>
                    </a:solidFill>
                    <a:extLst>
                      <a:ext uri="http://customooxmlschemas.google.com/">
                        <go:slidesCustomData xmlns:go="http://customooxmlschemas.google.com/" cellId="421:0:2"/>
                      </a:ext>
                    </a:extLst>
                  </a:tcPr>
                </a:tc>
              </a:tr>
              <a:tr h="200025">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Tốc độ</a:t>
                      </a:r>
                      <a:endParaRPr>
                        <a:latin typeface="Source Sans Pro"/>
                        <a:ea typeface="Source Sans Pro"/>
                        <a:cs typeface="Source Sans Pro"/>
                        <a:sym typeface="Source Sans Pro"/>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421:1:0"/>
                      </a:ext>
                    </a:extLst>
                  </a:tcPr>
                </a:tc>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Nhanh</a:t>
                      </a:r>
                      <a:endParaRPr>
                        <a:latin typeface="Source Sans Pro"/>
                        <a:ea typeface="Source Sans Pro"/>
                        <a:cs typeface="Source Sans Pro"/>
                        <a:sym typeface="Source Sans Pro"/>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421:1:1"/>
                      </a:ext>
                    </a:extLst>
                  </a:tcPr>
                </a:tc>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Chậm</a:t>
                      </a:r>
                      <a:endParaRPr>
                        <a:latin typeface="Source Sans Pro"/>
                        <a:ea typeface="Source Sans Pro"/>
                        <a:cs typeface="Source Sans Pro"/>
                        <a:sym typeface="Source Sans Pro"/>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421:1:2"/>
                      </a:ext>
                    </a:extLst>
                  </a:tcPr>
                </a:tc>
              </a:tr>
              <a:tr h="200025">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Độ chính xác</a:t>
                      </a:r>
                      <a:endParaRPr>
                        <a:latin typeface="Source Sans Pro"/>
                        <a:ea typeface="Source Sans Pro"/>
                        <a:cs typeface="Source Sans Pro"/>
                        <a:sym typeface="Source Sans Pro"/>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E7FC"/>
                    </a:solidFill>
                    <a:extLst>
                      <a:ext uri="http://customooxmlschemas.google.com/">
                        <go:slidesCustomData xmlns:go="http://customooxmlschemas.google.com/" cellId="421:2:0"/>
                      </a:ext>
                    </a:extLst>
                  </a:tcPr>
                </a:tc>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Ít chính xác</a:t>
                      </a:r>
                      <a:endParaRPr>
                        <a:latin typeface="Source Sans Pro"/>
                        <a:ea typeface="Source Sans Pro"/>
                        <a:cs typeface="Source Sans Pro"/>
                        <a:sym typeface="Source Sans Pro"/>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E7FC"/>
                    </a:solidFill>
                    <a:extLst>
                      <a:ext uri="http://customooxmlschemas.google.com/">
                        <go:slidesCustomData xmlns:go="http://customooxmlschemas.google.com/" cellId="421:2:1"/>
                      </a:ext>
                    </a:extLst>
                  </a:tcPr>
                </a:tc>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Chính xác hơn. Đặc biệt trong các tình huống như mất đối tượng tạm thời hoặc nhiễu</a:t>
                      </a:r>
                      <a:endParaRPr>
                        <a:latin typeface="Source Sans Pro"/>
                        <a:ea typeface="Source Sans Pro"/>
                        <a:cs typeface="Source Sans Pro"/>
                        <a:sym typeface="Source Sans Pro"/>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E7FC"/>
                    </a:solidFill>
                    <a:extLst>
                      <a:ext uri="http://customooxmlschemas.google.com/">
                        <go:slidesCustomData xmlns:go="http://customooxmlschemas.google.com/" cellId="421:2:2"/>
                      </a:ext>
                    </a:extLst>
                  </a:tcPr>
                </a:tc>
              </a:tr>
              <a:tr h="200025">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Hiệu suất khi </a:t>
                      </a:r>
                      <a:r>
                        <a:rPr lang="en">
                          <a:latin typeface="Source Sans Pro"/>
                          <a:ea typeface="Source Sans Pro"/>
                          <a:cs typeface="Source Sans Pro"/>
                          <a:sym typeface="Source Sans Pro"/>
                        </a:rPr>
                        <a:t>bị che khuất</a:t>
                      </a:r>
                      <a:endParaRPr>
                        <a:latin typeface="Source Sans Pro"/>
                        <a:ea typeface="Source Sans Pro"/>
                        <a:cs typeface="Source Sans Pro"/>
                        <a:sym typeface="Source Sans Pro"/>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421:3:0"/>
                      </a:ext>
                    </a:extLst>
                  </a:tcPr>
                </a:tc>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Hiệu suất không cao</a:t>
                      </a:r>
                      <a:endParaRPr>
                        <a:latin typeface="Source Sans Pro"/>
                        <a:ea typeface="Source Sans Pro"/>
                        <a:cs typeface="Source Sans Pro"/>
                        <a:sym typeface="Source Sans Pro"/>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421:3:1"/>
                      </a:ext>
                    </a:extLst>
                  </a:tcPr>
                </a:tc>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Hiệu suất cao hơn</a:t>
                      </a:r>
                      <a:endParaRPr>
                        <a:latin typeface="Source Sans Pro"/>
                        <a:ea typeface="Source Sans Pro"/>
                        <a:cs typeface="Source Sans Pro"/>
                        <a:sym typeface="Source Sans Pro"/>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421:3:2"/>
                      </a:ext>
                    </a:extLst>
                  </a:tcPr>
                </a:tc>
              </a:tr>
              <a:tr h="200025">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Độ phức tạp tính toán</a:t>
                      </a:r>
                      <a:endParaRPr>
                        <a:latin typeface="Source Sans Pro"/>
                        <a:ea typeface="Source Sans Pro"/>
                        <a:cs typeface="Source Sans Pro"/>
                        <a:sym typeface="Source Sans Pro"/>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E7FC"/>
                    </a:solidFill>
                    <a:extLst>
                      <a:ext uri="http://customooxmlschemas.google.com/">
                        <go:slidesCustomData xmlns:go="http://customooxmlschemas.google.com/" cellId="421:4:0"/>
                      </a:ext>
                    </a:extLst>
                  </a:tcPr>
                </a:tc>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Ít tính toán phức tạp</a:t>
                      </a:r>
                      <a:endParaRPr>
                        <a:latin typeface="Source Sans Pro"/>
                        <a:ea typeface="Source Sans Pro"/>
                        <a:cs typeface="Source Sans Pro"/>
                        <a:sym typeface="Source Sans Pro"/>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E7FC"/>
                    </a:solidFill>
                    <a:extLst>
                      <a:ext uri="http://customooxmlschemas.google.com/">
                        <go:slidesCustomData xmlns:go="http://customooxmlschemas.google.com/" cellId="421:4:1"/>
                      </a:ext>
                    </a:extLst>
                  </a:tcPr>
                </a:tc>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Tính toán phức tạp hơn</a:t>
                      </a:r>
                      <a:endParaRPr>
                        <a:latin typeface="Source Sans Pro"/>
                        <a:ea typeface="Source Sans Pro"/>
                        <a:cs typeface="Source Sans Pro"/>
                        <a:sym typeface="Source Sans Pro"/>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E7FC"/>
                    </a:solidFill>
                    <a:extLst>
                      <a:ext uri="http://customooxmlschemas.google.com/">
                        <go:slidesCustomData xmlns:go="http://customooxmlschemas.google.com/" cellId="421:4:2"/>
                      </a:ext>
                    </a:extLst>
                  </a:tcPr>
                </a:tc>
              </a:tr>
              <a:tr h="200025">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Tính tổng quát</a:t>
                      </a:r>
                      <a:endParaRPr>
                        <a:latin typeface="Source Sans Pro"/>
                        <a:ea typeface="Source Sans Pro"/>
                        <a:cs typeface="Source Sans Pro"/>
                        <a:sym typeface="Source Sans Pro"/>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421:5:0"/>
                      </a:ext>
                    </a:extLst>
                  </a:tcPr>
                </a:tc>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Thường hoạt động tốt trong các tình huống đối tượng có chuyển động nhanh và không có sự thay đổi lớn về hình dạng hoặc kích thước</a:t>
                      </a:r>
                      <a:endParaRPr>
                        <a:latin typeface="Source Sans Pro"/>
                        <a:ea typeface="Source Sans Pro"/>
                        <a:cs typeface="Source Sans Pro"/>
                        <a:sym typeface="Source Sans Pro"/>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421:5:1"/>
                      </a:ext>
                    </a:extLst>
                  </a:tcPr>
                </a:tc>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Có khả năng xử lý các TH đối tượng có sự biến đổi nhanh về hình dạng hoặc kích thước</a:t>
                      </a:r>
                      <a:endParaRPr>
                        <a:latin typeface="Source Sans Pro"/>
                        <a:ea typeface="Source Sans Pro"/>
                        <a:cs typeface="Source Sans Pro"/>
                        <a:sym typeface="Source Sans Pro"/>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421:5:2"/>
                      </a:ext>
                    </a:extLst>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24b9f6fcfe7_1_0"/>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cxnSp>
        <p:nvCxnSpPr>
          <p:cNvPr id="427" name="Google Shape;427;g24b9f6fcfe7_1_0"/>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428" name="Google Shape;428;g24b9f6fcfe7_1_0"/>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Phương pháp dùng trong đề tài này</a:t>
            </a:r>
            <a:endParaRPr b="1" i="0" sz="2000" u="none" cap="none" strike="noStrike">
              <a:solidFill>
                <a:srgbClr val="0E78C0"/>
              </a:solidFill>
              <a:latin typeface="Exo 2"/>
              <a:ea typeface="Exo 2"/>
              <a:cs typeface="Exo 2"/>
              <a:sym typeface="Exo 2"/>
            </a:endParaRPr>
          </a:p>
        </p:txBody>
      </p:sp>
      <p:pic>
        <p:nvPicPr>
          <p:cNvPr descr="Icon&#10;&#10;Description automatically generated" id="429" name="Google Shape;429;g24b9f6fcfe7_1_0"/>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430" name="Google Shape;430;g24b9f6fcfe7_1_0"/>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431" name="Google Shape;431;g24b9f6fcfe7_1_0"/>
          <p:cNvSpPr txBox="1"/>
          <p:nvPr/>
        </p:nvSpPr>
        <p:spPr>
          <a:xfrm>
            <a:off x="1183550" y="1132675"/>
            <a:ext cx="6371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Đề xuất theo ý kiến cá nhân của mình:</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b="1" lang="en">
                <a:latin typeface="Source Sans Pro"/>
                <a:ea typeface="Source Sans Pro"/>
                <a:cs typeface="Source Sans Pro"/>
                <a:sym typeface="Source Sans Pro"/>
              </a:rPr>
              <a:t>KCF</a:t>
            </a:r>
            <a:r>
              <a:rPr lang="en">
                <a:latin typeface="Source Sans Pro"/>
                <a:ea typeface="Source Sans Pro"/>
                <a:cs typeface="Source Sans Pro"/>
                <a:sym typeface="Source Sans Pro"/>
              </a:rPr>
              <a:t>: Khi cần </a:t>
            </a:r>
            <a:r>
              <a:rPr b="1" lang="en">
                <a:latin typeface="Source Sans Pro"/>
                <a:ea typeface="Source Sans Pro"/>
                <a:cs typeface="Source Sans Pro"/>
                <a:sym typeface="Source Sans Pro"/>
              </a:rPr>
              <a:t>FPS cao</a:t>
            </a:r>
            <a:r>
              <a:rPr lang="en">
                <a:latin typeface="Source Sans Pro"/>
                <a:ea typeface="Source Sans Pro"/>
                <a:cs typeface="Source Sans Pro"/>
                <a:sym typeface="Source Sans Pro"/>
              </a:rPr>
              <a:t>, nhưng có thể xử lý với </a:t>
            </a:r>
            <a:r>
              <a:rPr b="1" lang="en">
                <a:latin typeface="Source Sans Pro"/>
                <a:ea typeface="Source Sans Pro"/>
                <a:cs typeface="Source Sans Pro"/>
                <a:sym typeface="Source Sans Pro"/>
              </a:rPr>
              <a:t>độ chính xác thấp</a:t>
            </a:r>
            <a:r>
              <a:rPr lang="en">
                <a:latin typeface="Source Sans Pro"/>
                <a:ea typeface="Source Sans Pro"/>
                <a:cs typeface="Source Sans Pro"/>
                <a:sym typeface="Source Sans Pro"/>
              </a:rPr>
              <a:t> hơn một chút.</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b="1" lang="en">
                <a:latin typeface="Source Sans Pro"/>
                <a:ea typeface="Source Sans Pro"/>
                <a:cs typeface="Source Sans Pro"/>
                <a:sym typeface="Source Sans Pro"/>
              </a:rPr>
              <a:t>CSRT</a:t>
            </a:r>
            <a:r>
              <a:rPr lang="en">
                <a:latin typeface="Source Sans Pro"/>
                <a:ea typeface="Source Sans Pro"/>
                <a:cs typeface="Source Sans Pro"/>
                <a:sym typeface="Source Sans Pro"/>
              </a:rPr>
              <a:t>: Khi cần </a:t>
            </a:r>
            <a:r>
              <a:rPr b="1" lang="en">
                <a:latin typeface="Source Sans Pro"/>
                <a:ea typeface="Source Sans Pro"/>
                <a:cs typeface="Source Sans Pro"/>
                <a:sym typeface="Source Sans Pro"/>
              </a:rPr>
              <a:t>độ chính xác cao</a:t>
            </a:r>
            <a:r>
              <a:rPr lang="en">
                <a:latin typeface="Source Sans Pro"/>
                <a:ea typeface="Source Sans Pro"/>
                <a:cs typeface="Source Sans Pro"/>
                <a:sym typeface="Source Sans Pro"/>
              </a:rPr>
              <a:t> hơn và có thể chịu được </a:t>
            </a:r>
            <a:r>
              <a:rPr b="1" lang="en">
                <a:latin typeface="Source Sans Pro"/>
                <a:ea typeface="Source Sans Pro"/>
                <a:cs typeface="Source Sans Pro"/>
                <a:sym typeface="Source Sans Pro"/>
              </a:rPr>
              <a:t>FPS thấp</a:t>
            </a:r>
            <a:r>
              <a:rPr lang="en">
                <a:latin typeface="Source Sans Pro"/>
                <a:ea typeface="Source Sans Pro"/>
                <a:cs typeface="Source Sans Pro"/>
                <a:sym typeface="Source Sans Pro"/>
              </a:rPr>
              <a:t>.</a:t>
            </a:r>
            <a:endParaRPr>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225b4954b75_0_210"/>
          <p:cNvSpPr txBox="1"/>
          <p:nvPr>
            <p:ph type="ctrTitle"/>
          </p:nvPr>
        </p:nvSpPr>
        <p:spPr>
          <a:xfrm flipH="1">
            <a:off x="1147651" y="2956800"/>
            <a:ext cx="5005500" cy="766500"/>
          </a:xfrm>
          <a:prstGeom prst="rect">
            <a:avLst/>
          </a:prstGeom>
          <a:noFill/>
          <a:ln>
            <a:noFill/>
          </a:ln>
        </p:spPr>
        <p:txBody>
          <a:bodyPr anchorCtr="0" anchor="ctr" bIns="68550" lIns="68550" spcFirstLastPara="1" rIns="68550" wrap="square" tIns="68550">
            <a:noAutofit/>
          </a:bodyPr>
          <a:lstStyle/>
          <a:p>
            <a:pPr indent="0" lvl="0" marL="0" rtl="0" algn="l">
              <a:lnSpc>
                <a:spcPct val="100000"/>
              </a:lnSpc>
              <a:spcBef>
                <a:spcPts val="0"/>
              </a:spcBef>
              <a:spcAft>
                <a:spcPts val="0"/>
              </a:spcAft>
              <a:buSzPts val="4400"/>
              <a:buNone/>
            </a:pPr>
            <a:r>
              <a:rPr lang="en" sz="2700">
                <a:solidFill>
                  <a:srgbClr val="0E78C0"/>
                </a:solidFill>
                <a:latin typeface="Exo 2"/>
                <a:ea typeface="Exo 2"/>
                <a:cs typeface="Exo 2"/>
                <a:sym typeface="Exo 2"/>
              </a:rPr>
              <a:t>Thực nghiệm</a:t>
            </a:r>
            <a:endParaRPr sz="2700">
              <a:solidFill>
                <a:srgbClr val="0E78C0"/>
              </a:solidFill>
              <a:latin typeface="Exo 2"/>
              <a:ea typeface="Exo 2"/>
              <a:cs typeface="Exo 2"/>
              <a:sym typeface="Exo 2"/>
            </a:endParaRPr>
          </a:p>
        </p:txBody>
      </p:sp>
      <p:sp>
        <p:nvSpPr>
          <p:cNvPr id="437" name="Google Shape;437;g225b4954b75_0_210"/>
          <p:cNvSpPr txBox="1"/>
          <p:nvPr/>
        </p:nvSpPr>
        <p:spPr>
          <a:xfrm flipH="1">
            <a:off x="1147579" y="2385825"/>
            <a:ext cx="2979300" cy="5658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E78C0"/>
                </a:solidFill>
                <a:latin typeface="Exo 2"/>
                <a:ea typeface="Exo 2"/>
                <a:cs typeface="Exo 2"/>
                <a:sym typeface="Exo 2"/>
              </a:rPr>
              <a:t>04</a:t>
            </a:r>
            <a:endParaRPr b="0" i="0" sz="1400" u="none" cap="none" strike="noStrike">
              <a:solidFill>
                <a:srgbClr val="000000"/>
              </a:solidFill>
              <a:latin typeface="Arial"/>
              <a:ea typeface="Arial"/>
              <a:cs typeface="Arial"/>
              <a:sym typeface="Arial"/>
            </a:endParaRPr>
          </a:p>
        </p:txBody>
      </p:sp>
      <p:cxnSp>
        <p:nvCxnSpPr>
          <p:cNvPr id="438" name="Google Shape;438;g225b4954b75_0_210"/>
          <p:cNvCxnSpPr/>
          <p:nvPr/>
        </p:nvCxnSpPr>
        <p:spPr>
          <a:xfrm>
            <a:off x="0" y="3664144"/>
            <a:ext cx="1561500" cy="0"/>
          </a:xfrm>
          <a:prstGeom prst="straightConnector1">
            <a:avLst/>
          </a:prstGeom>
          <a:noFill/>
          <a:ln cap="flat" cmpd="sng" w="28575">
            <a:solidFill>
              <a:srgbClr val="0091EA"/>
            </a:solidFill>
            <a:prstDash val="solid"/>
            <a:round/>
            <a:headEnd len="sm" w="sm" type="none"/>
            <a:tailEnd len="sm" w="sm" type="none"/>
          </a:ln>
        </p:spPr>
      </p:cxnSp>
      <p:pic>
        <p:nvPicPr>
          <p:cNvPr descr="Icon&#10;&#10;Description automatically generated" id="439" name="Google Shape;439;g225b4954b75_0_210"/>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440" name="Google Shape;440;g225b4954b75_0_210"/>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225b4954b75_0_219"/>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446" name="Google Shape;446;g225b4954b75_0_219"/>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447" name="Google Shape;447;g225b4954b75_0_219"/>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448" name="Google Shape;448;g225b4954b75_0_219"/>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Dataset</a:t>
            </a:r>
            <a:endParaRPr b="1" i="0" sz="2000" u="none" cap="none" strike="noStrike">
              <a:solidFill>
                <a:srgbClr val="0E78C0"/>
              </a:solidFill>
              <a:latin typeface="Exo 2"/>
              <a:ea typeface="Exo 2"/>
              <a:cs typeface="Exo 2"/>
              <a:sym typeface="Exo 2"/>
            </a:endParaRPr>
          </a:p>
        </p:txBody>
      </p:sp>
      <p:pic>
        <p:nvPicPr>
          <p:cNvPr descr="Icon&#10;&#10;Description automatically generated" id="449" name="Google Shape;449;g225b4954b75_0_219"/>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450" name="Google Shape;450;g225b4954b75_0_219"/>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451" name="Google Shape;451;g225b4954b75_0_219"/>
          <p:cNvSpPr txBox="1"/>
          <p:nvPr/>
        </p:nvSpPr>
        <p:spPr>
          <a:xfrm>
            <a:off x="783450" y="951988"/>
            <a:ext cx="7577100" cy="1639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Dataset sử dụng: </a:t>
            </a:r>
            <a:r>
              <a:rPr b="1" i="0" lang="en" sz="1400" u="sng" cap="none" strike="noStrike">
                <a:solidFill>
                  <a:schemeClr val="hlink"/>
                </a:solidFill>
                <a:latin typeface="Source Sans Pro"/>
                <a:ea typeface="Source Sans Pro"/>
                <a:cs typeface="Source Sans Pro"/>
                <a:sym typeface="Source Sans Pro"/>
                <a:hlinkClick r:id="rId5"/>
              </a:rPr>
              <a:t>Object Tracker Benchmark (OTB2015)</a:t>
            </a:r>
            <a:endParaRPr b="1" i="0" sz="1400" u="none" cap="none" strike="noStrike">
              <a:solidFill>
                <a:srgbClr val="000000"/>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Chứa </a:t>
            </a:r>
            <a:r>
              <a:rPr lang="en">
                <a:latin typeface="Source Sans Pro"/>
                <a:ea typeface="Source Sans Pro"/>
                <a:cs typeface="Source Sans Pro"/>
                <a:sym typeface="Source Sans Pro"/>
              </a:rPr>
              <a:t>98 </a:t>
            </a:r>
            <a:r>
              <a:rPr b="0" i="0" lang="en" sz="1400" u="none" cap="none" strike="noStrike">
                <a:solidFill>
                  <a:srgbClr val="000000"/>
                </a:solidFill>
                <a:latin typeface="Source Sans Pro"/>
                <a:ea typeface="Source Sans Pro"/>
                <a:cs typeface="Source Sans Pro"/>
                <a:sym typeface="Source Sans Pro"/>
              </a:rPr>
              <a:t>chuỗi các chuỗi khung hình </a:t>
            </a:r>
            <a:endParaRPr b="0" i="0" sz="1400" u="none" cap="none" strike="noStrike">
              <a:solidFill>
                <a:srgbClr val="000000"/>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1 chuỗi sẽ gồm 2 thông tin bắt buộc:</a:t>
            </a:r>
            <a:endParaRPr b="0" i="0" sz="1400" u="none" cap="none" strike="noStrike">
              <a:solidFill>
                <a:srgbClr val="000000"/>
              </a:solidFill>
              <a:latin typeface="Source Sans Pro"/>
              <a:ea typeface="Source Sans Pro"/>
              <a:cs typeface="Source Sans Pro"/>
              <a:sym typeface="Source Sans Pro"/>
            </a:endParaRPr>
          </a:p>
          <a:p>
            <a:pPr indent="-317500" lvl="1" marL="9144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img</a:t>
            </a:r>
            <a:endParaRPr b="0" i="0" sz="1400" u="none" cap="none" strike="noStrike">
              <a:solidFill>
                <a:srgbClr val="000000"/>
              </a:solidFill>
              <a:latin typeface="Source Sans Pro"/>
              <a:ea typeface="Source Sans Pro"/>
              <a:cs typeface="Source Sans Pro"/>
              <a:sym typeface="Source Sans Pro"/>
            </a:endParaRPr>
          </a:p>
          <a:p>
            <a:pPr indent="-317500" lvl="1" marL="9144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groundtruth_rect.txt.</a:t>
            </a:r>
            <a:endParaRPr b="0" i="0" sz="1400" u="none" cap="none" strike="noStrike">
              <a:solidFill>
                <a:srgbClr val="000000"/>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Folder img sẽ gồm các khung hình được cắt ra từ video</a:t>
            </a:r>
            <a:endParaRPr b="0" i="0" sz="1400" u="none" cap="none" strike="noStrike">
              <a:solidFill>
                <a:srgbClr val="000000"/>
              </a:solidFill>
              <a:latin typeface="Source Sans Pro"/>
              <a:ea typeface="Source Sans Pro"/>
              <a:cs typeface="Source Sans Pro"/>
              <a:sym typeface="Source Sans Pro"/>
            </a:endParaRPr>
          </a:p>
        </p:txBody>
      </p:sp>
      <p:pic>
        <p:nvPicPr>
          <p:cNvPr id="452" name="Google Shape;452;g225b4954b75_0_219"/>
          <p:cNvPicPr preferRelativeResize="0"/>
          <p:nvPr/>
        </p:nvPicPr>
        <p:blipFill rotWithShape="1">
          <a:blip r:embed="rId6">
            <a:alphaModFix/>
          </a:blip>
          <a:srcRect b="0" l="0" r="0" t="0"/>
          <a:stretch/>
        </p:blipFill>
        <p:spPr>
          <a:xfrm>
            <a:off x="5145488" y="1669700"/>
            <a:ext cx="1621416" cy="572700"/>
          </a:xfrm>
          <a:prstGeom prst="rect">
            <a:avLst/>
          </a:prstGeom>
          <a:noFill/>
          <a:ln>
            <a:noFill/>
          </a:ln>
        </p:spPr>
      </p:pic>
      <p:pic>
        <p:nvPicPr>
          <p:cNvPr id="453" name="Google Shape;453;g225b4954b75_0_219"/>
          <p:cNvPicPr preferRelativeResize="0"/>
          <p:nvPr/>
        </p:nvPicPr>
        <p:blipFill rotWithShape="1">
          <a:blip r:embed="rId7">
            <a:alphaModFix/>
          </a:blip>
          <a:srcRect b="0" l="0" r="0" t="0"/>
          <a:stretch/>
        </p:blipFill>
        <p:spPr>
          <a:xfrm>
            <a:off x="2889538" y="2591200"/>
            <a:ext cx="2657618" cy="2029525"/>
          </a:xfrm>
          <a:prstGeom prst="rect">
            <a:avLst/>
          </a:prstGeom>
          <a:noFill/>
          <a:ln>
            <a:noFill/>
          </a:ln>
        </p:spPr>
      </p:pic>
      <p:sp>
        <p:nvSpPr>
          <p:cNvPr id="454" name="Google Shape;454;g225b4954b75_0_219"/>
          <p:cNvSpPr txBox="1"/>
          <p:nvPr/>
        </p:nvSpPr>
        <p:spPr>
          <a:xfrm>
            <a:off x="2453000" y="4701250"/>
            <a:ext cx="3530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ource Sans Pro"/>
                <a:ea typeface="Source Sans Pro"/>
                <a:cs typeface="Source Sans Pro"/>
                <a:sym typeface="Source Sans Pro"/>
              </a:rPr>
              <a:t>20 khung hình đầu tiên trong chuỗi BlurBody</a:t>
            </a:r>
            <a:endParaRPr b="0" i="0" sz="14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24b7bf508f3_0_28"/>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460" name="Google Shape;460;g24b7bf508f3_0_28"/>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461" name="Google Shape;461;g24b7bf508f3_0_28"/>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462" name="Google Shape;462;g24b7bf508f3_0_28"/>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Dataset</a:t>
            </a:r>
            <a:endParaRPr b="1" i="0" sz="2000" u="none" cap="none" strike="noStrike">
              <a:solidFill>
                <a:srgbClr val="0E78C0"/>
              </a:solidFill>
              <a:latin typeface="Exo 2"/>
              <a:ea typeface="Exo 2"/>
              <a:cs typeface="Exo 2"/>
              <a:sym typeface="Exo 2"/>
            </a:endParaRPr>
          </a:p>
        </p:txBody>
      </p:sp>
      <p:pic>
        <p:nvPicPr>
          <p:cNvPr descr="Icon&#10;&#10;Description automatically generated" id="463" name="Google Shape;463;g24b7bf508f3_0_2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464" name="Google Shape;464;g24b7bf508f3_0_28"/>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465" name="Google Shape;465;g24b7bf508f3_0_28"/>
          <p:cNvSpPr txBox="1"/>
          <p:nvPr/>
        </p:nvSpPr>
        <p:spPr>
          <a:xfrm>
            <a:off x="783450" y="951988"/>
            <a:ext cx="7577100" cy="8958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Nội dung file groundtruth_rect</a:t>
            </a:r>
            <a:r>
              <a:rPr lang="en">
                <a:latin typeface="Source Sans Pro"/>
                <a:ea typeface="Source Sans Pro"/>
                <a:cs typeface="Source Sans Pro"/>
                <a:sym typeface="Source Sans Pro"/>
              </a:rPr>
              <a:t>.</a:t>
            </a:r>
            <a:r>
              <a:rPr b="0" i="0" lang="en" sz="1400" u="none" cap="none" strike="noStrike">
                <a:solidFill>
                  <a:srgbClr val="000000"/>
                </a:solidFill>
                <a:latin typeface="Source Sans Pro"/>
                <a:ea typeface="Source Sans Pro"/>
                <a:cs typeface="Source Sans Pro"/>
                <a:sym typeface="Source Sans Pro"/>
              </a:rPr>
              <a:t>txt:</a:t>
            </a:r>
            <a:endParaRPr b="0" i="0" sz="1400" u="none" cap="none" strike="noStrike">
              <a:solidFill>
                <a:srgbClr val="000000"/>
              </a:solidFill>
              <a:latin typeface="Source Sans Pro"/>
              <a:ea typeface="Source Sans Pro"/>
              <a:cs typeface="Source Sans Pro"/>
              <a:sym typeface="Source Sans Pro"/>
            </a:endParaRPr>
          </a:p>
          <a:p>
            <a:pPr indent="-317500" lvl="1" marL="9144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Mỗi hàng sẽ đại diện cho BB của đối tượng được tracking tại frame đó (x, y, box-width, box-height).</a:t>
            </a:r>
            <a:endParaRPr b="0" i="0" sz="1400" u="none" cap="none" strike="noStrike">
              <a:solidFill>
                <a:srgbClr val="000000"/>
              </a:solidFill>
              <a:latin typeface="Source Sans Pro"/>
              <a:ea typeface="Source Sans Pro"/>
              <a:cs typeface="Source Sans Pro"/>
              <a:sym typeface="Source Sans Pro"/>
            </a:endParaRPr>
          </a:p>
        </p:txBody>
      </p:sp>
      <p:pic>
        <p:nvPicPr>
          <p:cNvPr id="466" name="Google Shape;466;g24b7bf508f3_0_28"/>
          <p:cNvPicPr preferRelativeResize="0"/>
          <p:nvPr/>
        </p:nvPicPr>
        <p:blipFill rotWithShape="1">
          <a:blip r:embed="rId5">
            <a:alphaModFix/>
          </a:blip>
          <a:srcRect b="0" l="0" r="0" t="0"/>
          <a:stretch/>
        </p:blipFill>
        <p:spPr>
          <a:xfrm>
            <a:off x="1330020" y="2037350"/>
            <a:ext cx="2386050" cy="2277350"/>
          </a:xfrm>
          <a:prstGeom prst="rect">
            <a:avLst/>
          </a:prstGeom>
          <a:noFill/>
          <a:ln>
            <a:noFill/>
          </a:ln>
        </p:spPr>
      </p:pic>
      <p:pic>
        <p:nvPicPr>
          <p:cNvPr id="467" name="Google Shape;467;g24b7bf508f3_0_28"/>
          <p:cNvPicPr preferRelativeResize="0"/>
          <p:nvPr/>
        </p:nvPicPr>
        <p:blipFill rotWithShape="1">
          <a:blip r:embed="rId6">
            <a:alphaModFix/>
          </a:blip>
          <a:srcRect b="0" l="0" r="0" t="0"/>
          <a:stretch/>
        </p:blipFill>
        <p:spPr>
          <a:xfrm>
            <a:off x="5560050" y="1980625"/>
            <a:ext cx="1352550" cy="2390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24b77f728cd_0_25"/>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473" name="Google Shape;473;g24b77f728cd_0_25"/>
          <p:cNvSpPr txBox="1"/>
          <p:nvPr/>
        </p:nvSpPr>
        <p:spPr>
          <a:xfrm>
            <a:off x="274200" y="1186838"/>
            <a:ext cx="8595600" cy="1046700"/>
          </a:xfrm>
          <a:prstGeom prst="rect">
            <a:avLst/>
          </a:prstGeom>
          <a:noFill/>
          <a:ln>
            <a:noFill/>
          </a:ln>
        </p:spPr>
        <p:txBody>
          <a:bodyPr anchorCtr="0" anchor="t" bIns="91425" lIns="91425" spcFirstLastPara="1" rIns="91425" wrap="square" tIns="91425">
            <a:spAutoFit/>
          </a:bodyPr>
          <a:lstStyle/>
          <a:p>
            <a:pPr indent="-317500" lvl="0" marL="914400" marR="0" rtl="0" algn="l">
              <a:lnSpc>
                <a:spcPct val="100000"/>
              </a:lnSpc>
              <a:spcBef>
                <a:spcPts val="0"/>
              </a:spcBef>
              <a:spcAft>
                <a:spcPts val="0"/>
              </a:spcAft>
              <a:buClr>
                <a:srgbClr val="000000"/>
              </a:buClr>
              <a:buSzPts val="1400"/>
              <a:buFont typeface="Source Sans Pro"/>
              <a:buChar char="●"/>
            </a:pPr>
            <a:r>
              <a:rPr lang="en">
                <a:latin typeface="Source Sans Pro"/>
                <a:ea typeface="Source Sans Pro"/>
                <a:cs typeface="Source Sans Pro"/>
                <a:sym typeface="Source Sans Pro"/>
              </a:rPr>
              <a:t>Số lượng khung hình tối thiểu trong một chuỗi là 71 khung hình, tối đa là 3872 khung hình, trung bình số lượng khung hình là 590.</a:t>
            </a:r>
            <a:endParaRPr>
              <a:latin typeface="Source Sans Pro"/>
              <a:ea typeface="Source Sans Pro"/>
              <a:cs typeface="Source Sans Pro"/>
              <a:sym typeface="Source Sans Pro"/>
            </a:endParaRPr>
          </a:p>
          <a:p>
            <a:pPr indent="-317500" lvl="0" marL="914400" marR="0" rtl="0" algn="l">
              <a:lnSpc>
                <a:spcPct val="100000"/>
              </a:lnSpc>
              <a:spcBef>
                <a:spcPts val="0"/>
              </a:spcBef>
              <a:spcAft>
                <a:spcPts val="0"/>
              </a:spcAft>
              <a:buSzPts val="1400"/>
              <a:buFont typeface="Source Sans Pro"/>
              <a:buChar char="●"/>
            </a:pPr>
            <a:r>
              <a:rPr lang="en">
                <a:latin typeface="Source Sans Pro"/>
                <a:ea typeface="Source Sans Pro"/>
                <a:cs typeface="Source Sans Pro"/>
                <a:sym typeface="Source Sans Pro"/>
              </a:rPr>
              <a:t>Tổng số lượng khung hình là 59K</a:t>
            </a:r>
            <a:endParaRPr>
              <a:latin typeface="Source Sans Pro"/>
              <a:ea typeface="Source Sans Pro"/>
              <a:cs typeface="Source Sans Pro"/>
              <a:sym typeface="Source Sans Pro"/>
            </a:endParaRPr>
          </a:p>
          <a:p>
            <a:pPr indent="-317500" lvl="0" marL="914400" marR="0" rtl="0" algn="l">
              <a:lnSpc>
                <a:spcPct val="100000"/>
              </a:lnSpc>
              <a:spcBef>
                <a:spcPts val="0"/>
              </a:spcBef>
              <a:spcAft>
                <a:spcPts val="0"/>
              </a:spcAft>
              <a:buSzPts val="1400"/>
              <a:buFont typeface="Source Sans Pro"/>
              <a:buChar char="●"/>
            </a:pPr>
            <a:r>
              <a:rPr lang="en">
                <a:latin typeface="Source Sans Pro"/>
                <a:ea typeface="Source Sans Pro"/>
                <a:cs typeface="Source Sans Pro"/>
                <a:sym typeface="Source Sans Pro"/>
              </a:rPr>
              <a:t>Có độ phân giải khác nhau. Khung hình có độ phân giải thấp nhất là 128 x 96 và cao nhất là 800 x 336.</a:t>
            </a:r>
            <a:endParaRPr>
              <a:latin typeface="Source Sans Pro"/>
              <a:ea typeface="Source Sans Pro"/>
              <a:cs typeface="Source Sans Pro"/>
              <a:sym typeface="Source Sans Pro"/>
            </a:endParaRPr>
          </a:p>
        </p:txBody>
      </p:sp>
      <p:cxnSp>
        <p:nvCxnSpPr>
          <p:cNvPr id="474" name="Google Shape;474;g24b77f728cd_0_25"/>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475" name="Google Shape;475;g24b77f728cd_0_25"/>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Dataset</a:t>
            </a:r>
            <a:endParaRPr b="1" i="0" sz="2000" u="none" cap="none" strike="noStrike">
              <a:solidFill>
                <a:srgbClr val="0E78C0"/>
              </a:solidFill>
              <a:latin typeface="Exo 2"/>
              <a:ea typeface="Exo 2"/>
              <a:cs typeface="Exo 2"/>
              <a:sym typeface="Exo 2"/>
            </a:endParaRPr>
          </a:p>
        </p:txBody>
      </p:sp>
      <p:pic>
        <p:nvPicPr>
          <p:cNvPr descr="Icon&#10;&#10;Description automatically generated" id="476" name="Google Shape;476;g24b77f728cd_0_25"/>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477" name="Google Shape;477;g24b77f728cd_0_25"/>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4b7bf508f3_0_43"/>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483" name="Google Shape;483;g24b7bf508f3_0_43"/>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484" name="Google Shape;484;g24b7bf508f3_0_43"/>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485" name="Google Shape;485;g24b7bf508f3_0_43"/>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Dataset</a:t>
            </a:r>
            <a:endParaRPr b="1" i="0" sz="2000" u="none" cap="none" strike="noStrike">
              <a:solidFill>
                <a:srgbClr val="0E78C0"/>
              </a:solidFill>
              <a:latin typeface="Exo 2"/>
              <a:ea typeface="Exo 2"/>
              <a:cs typeface="Exo 2"/>
              <a:sym typeface="Exo 2"/>
            </a:endParaRPr>
          </a:p>
        </p:txBody>
      </p:sp>
      <p:pic>
        <p:nvPicPr>
          <p:cNvPr descr="Icon&#10;&#10;Description automatically generated" id="486" name="Google Shape;486;g24b7bf508f3_0_43"/>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487" name="Google Shape;487;g24b7bf508f3_0_43"/>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pic>
        <p:nvPicPr>
          <p:cNvPr id="488" name="Google Shape;488;g24b7bf508f3_0_43" title="visualize_Bird2.avi">
            <a:hlinkClick r:id="rId5"/>
          </p:cNvPr>
          <p:cNvPicPr preferRelativeResize="0"/>
          <p:nvPr/>
        </p:nvPicPr>
        <p:blipFill rotWithShape="1">
          <a:blip r:embed="rId6">
            <a:alphaModFix/>
          </a:blip>
          <a:srcRect b="0" l="0" r="0" t="0"/>
          <a:stretch/>
        </p:blipFill>
        <p:spPr>
          <a:xfrm>
            <a:off x="1850213" y="1181127"/>
            <a:ext cx="5443574" cy="30241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225b4954b75_0_229"/>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494" name="Google Shape;494;g225b4954b75_0_229"/>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495" name="Google Shape;495;g225b4954b75_0_229"/>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496" name="Google Shape;496;g225b4954b75_0_229"/>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Độ đo đánh giá</a:t>
            </a:r>
            <a:endParaRPr b="1" i="0" sz="2000" u="none" cap="none" strike="noStrike">
              <a:solidFill>
                <a:srgbClr val="0E78C0"/>
              </a:solidFill>
              <a:latin typeface="Exo 2"/>
              <a:ea typeface="Exo 2"/>
              <a:cs typeface="Exo 2"/>
              <a:sym typeface="Exo 2"/>
            </a:endParaRPr>
          </a:p>
        </p:txBody>
      </p:sp>
      <p:pic>
        <p:nvPicPr>
          <p:cNvPr descr="Icon&#10;&#10;Description automatically generated" id="497" name="Google Shape;497;g225b4954b75_0_229"/>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498" name="Google Shape;498;g225b4954b75_0_229"/>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499" name="Google Shape;499;g225b4954b75_0_229"/>
          <p:cNvSpPr txBox="1"/>
          <p:nvPr/>
        </p:nvSpPr>
        <p:spPr>
          <a:xfrm>
            <a:off x="783450" y="1076650"/>
            <a:ext cx="7577100" cy="11790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0"/>
              </a:spcBef>
              <a:spcAft>
                <a:spcPts val="0"/>
              </a:spcAft>
              <a:buClr>
                <a:srgbClr val="000000"/>
              </a:buClr>
              <a:buSzPts val="1600"/>
              <a:buFont typeface="Source Sans Pro"/>
              <a:buAutoNum type="arabicPeriod"/>
            </a:pPr>
            <a:r>
              <a:rPr b="1" i="0" lang="en" sz="1600" u="none" cap="none" strike="noStrike">
                <a:solidFill>
                  <a:srgbClr val="000000"/>
                </a:solidFill>
                <a:latin typeface="Source Sans Pro"/>
                <a:ea typeface="Source Sans Pro"/>
                <a:cs typeface="Source Sans Pro"/>
                <a:sym typeface="Source Sans Pro"/>
              </a:rPr>
              <a:t>IoU (Intersection over Union)</a:t>
            </a:r>
            <a:endParaRPr b="1" i="0" sz="1600" u="none" cap="none" strike="noStrike">
              <a:solidFill>
                <a:srgbClr val="000000"/>
              </a:solidFill>
              <a:latin typeface="Source Sans Pro"/>
              <a:ea typeface="Source Sans Pro"/>
              <a:cs typeface="Source Sans Pro"/>
              <a:sym typeface="Source Sans Pro"/>
            </a:endParaRPr>
          </a:p>
          <a:p>
            <a:pPr indent="-317500" lvl="0" marL="9144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Là thang đo được dùng để đánh giá sự trùng lắp giữa 2 vùng quan tâm. Trong  bài toán này, IoU được dùng để đánh giá mức độ trùng lắp giữa </a:t>
            </a:r>
            <a:r>
              <a:rPr b="1" i="0" lang="en" sz="1400" u="none" cap="none" strike="noStrike">
                <a:solidFill>
                  <a:srgbClr val="000000"/>
                </a:solidFill>
                <a:latin typeface="Source Sans Pro"/>
                <a:ea typeface="Source Sans Pro"/>
                <a:cs typeface="Source Sans Pro"/>
                <a:sym typeface="Source Sans Pro"/>
              </a:rPr>
              <a:t>BB Predict </a:t>
            </a:r>
            <a:r>
              <a:rPr b="0" i="0" lang="en" sz="1400" u="none" cap="none" strike="noStrike">
                <a:solidFill>
                  <a:srgbClr val="000000"/>
                </a:solidFill>
                <a:latin typeface="Source Sans Pro"/>
                <a:ea typeface="Source Sans Pro"/>
                <a:cs typeface="Source Sans Pro"/>
                <a:sym typeface="Source Sans Pro"/>
              </a:rPr>
              <a:t>và </a:t>
            </a:r>
            <a:r>
              <a:rPr b="1" i="0" lang="en" sz="1400" u="none" cap="none" strike="noStrike">
                <a:solidFill>
                  <a:srgbClr val="000000"/>
                </a:solidFill>
                <a:latin typeface="Source Sans Pro"/>
                <a:ea typeface="Source Sans Pro"/>
                <a:cs typeface="Source Sans Pro"/>
                <a:sym typeface="Source Sans Pro"/>
              </a:rPr>
              <a:t>BB GroundTruth </a:t>
            </a:r>
            <a:r>
              <a:rPr b="0" i="0" lang="en" sz="1400" u="none" cap="none" strike="noStrike">
                <a:solidFill>
                  <a:srgbClr val="000000"/>
                </a:solidFill>
                <a:latin typeface="Source Sans Pro"/>
                <a:ea typeface="Source Sans Pro"/>
                <a:cs typeface="Source Sans Pro"/>
                <a:sym typeface="Source Sans Pro"/>
              </a:rPr>
              <a:t>xung quanh đối tượng mà mình muốn theo dõi (Tracking).</a:t>
            </a:r>
            <a:endParaRPr b="0" i="0" sz="1400" u="none" cap="none" strike="noStrike">
              <a:solidFill>
                <a:srgbClr val="000000"/>
              </a:solidFill>
              <a:latin typeface="Source Sans Pro"/>
              <a:ea typeface="Source Sans Pro"/>
              <a:cs typeface="Source Sans Pro"/>
              <a:sym typeface="Source Sans Pro"/>
            </a:endParaRPr>
          </a:p>
        </p:txBody>
      </p:sp>
      <p:pic>
        <p:nvPicPr>
          <p:cNvPr id="500" name="Google Shape;500;g225b4954b75_0_229"/>
          <p:cNvPicPr preferRelativeResize="0"/>
          <p:nvPr/>
        </p:nvPicPr>
        <p:blipFill rotWithShape="1">
          <a:blip r:embed="rId5">
            <a:alphaModFix/>
          </a:blip>
          <a:srcRect b="0" l="0" r="0" t="0"/>
          <a:stretch/>
        </p:blipFill>
        <p:spPr>
          <a:xfrm>
            <a:off x="1914813" y="2424600"/>
            <a:ext cx="5314368" cy="2075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5"/>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98" name="Google Shape;98;p5"/>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99" name="Google Shape;99;p5"/>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100" name="Google Shape;100;p5"/>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Single Object Tracking (SOT) là gì?</a:t>
            </a:r>
            <a:endParaRPr b="1" i="0" sz="2000" u="none" cap="none" strike="noStrike">
              <a:solidFill>
                <a:srgbClr val="0E78C0"/>
              </a:solidFill>
              <a:latin typeface="Exo 2"/>
              <a:ea typeface="Exo 2"/>
              <a:cs typeface="Exo 2"/>
              <a:sym typeface="Exo 2"/>
            </a:endParaRPr>
          </a:p>
        </p:txBody>
      </p:sp>
      <p:pic>
        <p:nvPicPr>
          <p:cNvPr descr="Icon&#10;&#10;Description automatically generated" id="101" name="Google Shape;101;p5"/>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102" name="Google Shape;102;p5"/>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pic>
        <p:nvPicPr>
          <p:cNvPr id="103" name="Google Shape;103;p5"/>
          <p:cNvPicPr preferRelativeResize="0"/>
          <p:nvPr/>
        </p:nvPicPr>
        <p:blipFill rotWithShape="1">
          <a:blip r:embed="rId5">
            <a:alphaModFix/>
          </a:blip>
          <a:srcRect b="0" l="0" r="0" t="0"/>
          <a:stretch/>
        </p:blipFill>
        <p:spPr>
          <a:xfrm>
            <a:off x="2351250" y="1169400"/>
            <a:ext cx="4441500" cy="3331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24b7bf508f3_0_13"/>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506" name="Google Shape;506;g24b7bf508f3_0_13"/>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507" name="Google Shape;507;g24b7bf508f3_0_13"/>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508" name="Google Shape;508;g24b7bf508f3_0_13"/>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Độ đo đánh giá</a:t>
            </a:r>
            <a:endParaRPr b="1" i="0" sz="2000" u="none" cap="none" strike="noStrike">
              <a:solidFill>
                <a:srgbClr val="0E78C0"/>
              </a:solidFill>
              <a:latin typeface="Exo 2"/>
              <a:ea typeface="Exo 2"/>
              <a:cs typeface="Exo 2"/>
              <a:sym typeface="Exo 2"/>
            </a:endParaRPr>
          </a:p>
        </p:txBody>
      </p:sp>
      <p:pic>
        <p:nvPicPr>
          <p:cNvPr descr="Icon&#10;&#10;Description automatically generated" id="509" name="Google Shape;509;g24b7bf508f3_0_13"/>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510" name="Google Shape;510;g24b7bf508f3_0_13"/>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511" name="Google Shape;511;g24b7bf508f3_0_13"/>
          <p:cNvSpPr txBox="1"/>
          <p:nvPr/>
        </p:nvSpPr>
        <p:spPr>
          <a:xfrm>
            <a:off x="783450" y="1076650"/>
            <a:ext cx="75771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0"/>
              </a:spcBef>
              <a:spcAft>
                <a:spcPts val="0"/>
              </a:spcAft>
              <a:buClr>
                <a:srgbClr val="000000"/>
              </a:buClr>
              <a:buSzPts val="1600"/>
              <a:buFont typeface="Source Sans Pro"/>
              <a:buAutoNum type="arabicPeriod"/>
            </a:pPr>
            <a:r>
              <a:rPr b="1" i="0" lang="en" sz="1600" u="none" cap="none" strike="noStrike">
                <a:solidFill>
                  <a:srgbClr val="000000"/>
                </a:solidFill>
                <a:latin typeface="Source Sans Pro"/>
                <a:ea typeface="Source Sans Pro"/>
                <a:cs typeface="Source Sans Pro"/>
                <a:sym typeface="Source Sans Pro"/>
              </a:rPr>
              <a:t>IoU (Intersection over Union)</a:t>
            </a:r>
            <a:endParaRPr b="0" i="0" sz="1400" u="none" cap="none" strike="noStrike">
              <a:solidFill>
                <a:srgbClr val="000000"/>
              </a:solidFill>
              <a:latin typeface="Source Sans Pro"/>
              <a:ea typeface="Source Sans Pro"/>
              <a:cs typeface="Source Sans Pro"/>
              <a:sym typeface="Source Sans Pro"/>
            </a:endParaRPr>
          </a:p>
        </p:txBody>
      </p:sp>
      <p:pic>
        <p:nvPicPr>
          <p:cNvPr id="512" name="Google Shape;512;g24b7bf508f3_0_13"/>
          <p:cNvPicPr preferRelativeResize="0"/>
          <p:nvPr/>
        </p:nvPicPr>
        <p:blipFill rotWithShape="1">
          <a:blip r:embed="rId5">
            <a:alphaModFix/>
          </a:blip>
          <a:srcRect b="0" l="0" r="0" t="0"/>
          <a:stretch/>
        </p:blipFill>
        <p:spPr>
          <a:xfrm>
            <a:off x="1914813" y="1533788"/>
            <a:ext cx="5314368" cy="2075925"/>
          </a:xfrm>
          <a:prstGeom prst="rect">
            <a:avLst/>
          </a:prstGeom>
          <a:noFill/>
          <a:ln>
            <a:noFill/>
          </a:ln>
        </p:spPr>
      </p:pic>
      <p:sp>
        <p:nvSpPr>
          <p:cNvPr id="513" name="Google Shape;513;g24b7bf508f3_0_13"/>
          <p:cNvSpPr txBox="1"/>
          <p:nvPr/>
        </p:nvSpPr>
        <p:spPr>
          <a:xfrm>
            <a:off x="783450" y="3738175"/>
            <a:ext cx="7918800" cy="831300"/>
          </a:xfrm>
          <a:prstGeom prst="rect">
            <a:avLst/>
          </a:prstGeom>
          <a:noFill/>
          <a:ln>
            <a:noFill/>
          </a:ln>
        </p:spPr>
        <p:txBody>
          <a:bodyPr anchorCtr="0" anchor="t" bIns="91425" lIns="91425" spcFirstLastPara="1" rIns="91425" wrap="square" tIns="91425">
            <a:spAutoFit/>
          </a:bodyPr>
          <a:lstStyle/>
          <a:p>
            <a:pPr indent="-317500" lvl="0" marL="914400" marR="0" rtl="0" algn="l">
              <a:lnSpc>
                <a:spcPct val="100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Giá trị IoU nằm trong khoảng từ </a:t>
            </a:r>
            <a:r>
              <a:rPr b="1" i="0" lang="en" sz="1400" u="none" cap="none" strike="noStrike">
                <a:solidFill>
                  <a:srgbClr val="000000"/>
                </a:solidFill>
                <a:latin typeface="Source Sans Pro"/>
                <a:ea typeface="Source Sans Pro"/>
                <a:cs typeface="Source Sans Pro"/>
                <a:sym typeface="Source Sans Pro"/>
              </a:rPr>
              <a:t>0 </a:t>
            </a:r>
            <a:r>
              <a:rPr b="0" i="0" lang="en" sz="1400" u="none" cap="none" strike="noStrike">
                <a:solidFill>
                  <a:srgbClr val="000000"/>
                </a:solidFill>
                <a:latin typeface="Source Sans Pro"/>
                <a:ea typeface="Source Sans Pro"/>
                <a:cs typeface="Source Sans Pro"/>
                <a:sym typeface="Source Sans Pro"/>
              </a:rPr>
              <a:t>đến </a:t>
            </a:r>
            <a:r>
              <a:rPr b="1" i="0" lang="en" sz="1400" u="none" cap="none" strike="noStrike">
                <a:solidFill>
                  <a:srgbClr val="000000"/>
                </a:solidFill>
                <a:latin typeface="Source Sans Pro"/>
                <a:ea typeface="Source Sans Pro"/>
                <a:cs typeface="Source Sans Pro"/>
                <a:sym typeface="Source Sans Pro"/>
              </a:rPr>
              <a:t>1</a:t>
            </a:r>
            <a:r>
              <a:rPr b="0" i="0" lang="en" sz="1400" u="none" cap="none" strike="noStrike">
                <a:solidFill>
                  <a:srgbClr val="000000"/>
                </a:solidFill>
                <a:latin typeface="Source Sans Pro"/>
                <a:ea typeface="Source Sans Pro"/>
                <a:cs typeface="Source Sans Pro"/>
                <a:sym typeface="Source Sans Pro"/>
              </a:rPr>
              <a:t>.</a:t>
            </a:r>
            <a:endParaRPr b="0" i="0" sz="1400" u="none" cap="none" strike="noStrike">
              <a:solidFill>
                <a:srgbClr val="000000"/>
              </a:solidFill>
              <a:latin typeface="Source Sans Pro"/>
              <a:ea typeface="Source Sans Pro"/>
              <a:cs typeface="Source Sans Pro"/>
              <a:sym typeface="Source Sans Pro"/>
            </a:endParaRPr>
          </a:p>
          <a:p>
            <a:pPr indent="-317500" lvl="1" marL="1371600" marR="0" rtl="0" algn="l">
              <a:lnSpc>
                <a:spcPct val="100000"/>
              </a:lnSpc>
              <a:spcBef>
                <a:spcPts val="0"/>
              </a:spcBef>
              <a:spcAft>
                <a:spcPts val="0"/>
              </a:spcAft>
              <a:buClr>
                <a:srgbClr val="000000"/>
              </a:buClr>
              <a:buSzPts val="1400"/>
              <a:buFont typeface="Source Sans Pro"/>
              <a:buChar char="○"/>
            </a:pPr>
            <a:r>
              <a:rPr b="1" i="0" lang="en" sz="1400" u="none" cap="none" strike="noStrike">
                <a:solidFill>
                  <a:srgbClr val="000000"/>
                </a:solidFill>
                <a:latin typeface="Source Sans Pro"/>
                <a:ea typeface="Source Sans Pro"/>
                <a:cs typeface="Source Sans Pro"/>
                <a:sym typeface="Source Sans Pro"/>
              </a:rPr>
              <a:t>0</a:t>
            </a:r>
            <a:r>
              <a:rPr b="0" i="0" lang="en" sz="1400" u="none" cap="none" strike="noStrike">
                <a:solidFill>
                  <a:srgbClr val="000000"/>
                </a:solidFill>
                <a:latin typeface="Source Sans Pro"/>
                <a:ea typeface="Source Sans Pro"/>
                <a:cs typeface="Source Sans Pro"/>
                <a:sym typeface="Source Sans Pro"/>
              </a:rPr>
              <a:t>: Không trùng lắp</a:t>
            </a:r>
            <a:endParaRPr b="0" i="0" sz="1400" u="none" cap="none" strike="noStrike">
              <a:solidFill>
                <a:srgbClr val="000000"/>
              </a:solidFill>
              <a:latin typeface="Source Sans Pro"/>
              <a:ea typeface="Source Sans Pro"/>
              <a:cs typeface="Source Sans Pro"/>
              <a:sym typeface="Source Sans Pro"/>
            </a:endParaRPr>
          </a:p>
          <a:p>
            <a:pPr indent="-317500" lvl="1" marL="1371600" marR="0" rtl="0" algn="l">
              <a:lnSpc>
                <a:spcPct val="100000"/>
              </a:lnSpc>
              <a:spcBef>
                <a:spcPts val="0"/>
              </a:spcBef>
              <a:spcAft>
                <a:spcPts val="0"/>
              </a:spcAft>
              <a:buClr>
                <a:srgbClr val="000000"/>
              </a:buClr>
              <a:buSzPts val="1400"/>
              <a:buFont typeface="Source Sans Pro"/>
              <a:buChar char="○"/>
            </a:pPr>
            <a:r>
              <a:rPr b="1" i="0" lang="en" sz="1400" u="none" cap="none" strike="noStrike">
                <a:solidFill>
                  <a:srgbClr val="000000"/>
                </a:solidFill>
                <a:latin typeface="Source Sans Pro"/>
                <a:ea typeface="Source Sans Pro"/>
                <a:cs typeface="Source Sans Pro"/>
                <a:sym typeface="Source Sans Pro"/>
              </a:rPr>
              <a:t>1</a:t>
            </a:r>
            <a:r>
              <a:rPr b="0" i="0" lang="en" sz="1400" u="none" cap="none" strike="noStrike">
                <a:solidFill>
                  <a:srgbClr val="000000"/>
                </a:solidFill>
                <a:latin typeface="Source Sans Pro"/>
                <a:ea typeface="Source Sans Pro"/>
                <a:cs typeface="Source Sans Pro"/>
                <a:sym typeface="Source Sans Pro"/>
              </a:rPr>
              <a:t>: Trùng lắp hoàn toàn</a:t>
            </a:r>
            <a:endParaRPr b="0" i="0" sz="14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225b4954b75_0_239"/>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519" name="Google Shape;519;g225b4954b75_0_239"/>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520" name="Google Shape;520;g225b4954b75_0_239"/>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521" name="Google Shape;521;g225b4954b75_0_239"/>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Kết quả</a:t>
            </a:r>
            <a:endParaRPr b="1" i="0" sz="2000" u="none" cap="none" strike="noStrike">
              <a:solidFill>
                <a:srgbClr val="0E78C0"/>
              </a:solidFill>
              <a:latin typeface="Exo 2"/>
              <a:ea typeface="Exo 2"/>
              <a:cs typeface="Exo 2"/>
              <a:sym typeface="Exo 2"/>
            </a:endParaRPr>
          </a:p>
        </p:txBody>
      </p:sp>
      <p:pic>
        <p:nvPicPr>
          <p:cNvPr descr="Icon&#10;&#10;Description automatically generated" id="522" name="Google Shape;522;g225b4954b75_0_239"/>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523" name="Google Shape;523;g225b4954b75_0_239"/>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524" name="Google Shape;524;g225b4954b75_0_239"/>
          <p:cNvSpPr txBox="1"/>
          <p:nvPr/>
        </p:nvSpPr>
        <p:spPr>
          <a:xfrm>
            <a:off x="783450" y="1335975"/>
            <a:ext cx="757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p:txBody>
      </p:sp>
      <p:sp>
        <p:nvSpPr>
          <p:cNvPr id="525" name="Google Shape;525;g225b4954b75_0_239"/>
          <p:cNvSpPr txBox="1"/>
          <p:nvPr/>
        </p:nvSpPr>
        <p:spPr>
          <a:xfrm>
            <a:off x="1086225" y="1011000"/>
            <a:ext cx="637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Source Sans Pro"/>
                <a:ea typeface="Source Sans Pro"/>
                <a:cs typeface="Source Sans Pro"/>
                <a:sym typeface="Source Sans Pro"/>
              </a:rPr>
              <a:t>CSRT</a:t>
            </a:r>
            <a:endParaRPr b="1" sz="1600">
              <a:latin typeface="Source Sans Pro"/>
              <a:ea typeface="Source Sans Pro"/>
              <a:cs typeface="Source Sans Pro"/>
              <a:sym typeface="Source Sans Pro"/>
            </a:endParaRPr>
          </a:p>
        </p:txBody>
      </p:sp>
      <p:graphicFrame>
        <p:nvGraphicFramePr>
          <p:cNvPr id="526" name="Google Shape;526;g225b4954b75_0_239"/>
          <p:cNvGraphicFramePr/>
          <p:nvPr/>
        </p:nvGraphicFramePr>
        <p:xfrm>
          <a:off x="1183550" y="1622525"/>
          <a:ext cx="3000000" cy="3000000"/>
        </p:xfrm>
        <a:graphic>
          <a:graphicData uri="http://schemas.openxmlformats.org/drawingml/2006/table">
            <a:tbl>
              <a:tblPr>
                <a:noFill/>
                <a:tableStyleId>{112E9999-65DE-410C-9E32-EFEBDF1DD13C}</a:tableStyleId>
              </a:tblPr>
              <a:tblGrid>
                <a:gridCol w="1415525"/>
                <a:gridCol w="1199600"/>
              </a:tblGrid>
              <a:tr h="209550">
                <a:tc>
                  <a:txBody>
                    <a:bodyPr/>
                    <a:lstStyle/>
                    <a:p>
                      <a:pPr indent="0" lvl="0" marL="0" rtl="0" algn="ctr">
                        <a:lnSpc>
                          <a:spcPct val="115000"/>
                        </a:lnSpc>
                        <a:spcBef>
                          <a:spcPts val="0"/>
                        </a:spcBef>
                        <a:spcAft>
                          <a:spcPts val="0"/>
                        </a:spcAft>
                        <a:buNone/>
                      </a:pPr>
                      <a:r>
                        <a:rPr b="1" lang="en">
                          <a:latin typeface="Source Sans Pro"/>
                          <a:ea typeface="Source Sans Pro"/>
                          <a:cs typeface="Source Sans Pro"/>
                          <a:sym typeface="Source Sans Pro"/>
                        </a:rPr>
                        <a:t>Name of video</a:t>
                      </a:r>
                      <a:endParaRPr b="1">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91D63"/>
                    </a:solidFill>
                    <a:extLst>
                      <a:ext uri="http://customooxmlschemas.google.com/">
                        <go:slidesCustomData xmlns:go="http://customooxmlschemas.google.com/" cellId="526:0:0"/>
                      </a:ext>
                    </a:extLst>
                  </a:tcPr>
                </a:tc>
                <a:tc>
                  <a:txBody>
                    <a:bodyPr/>
                    <a:lstStyle/>
                    <a:p>
                      <a:pPr indent="0" lvl="0" marL="0" rtl="0" algn="ctr">
                        <a:lnSpc>
                          <a:spcPct val="115000"/>
                        </a:lnSpc>
                        <a:spcBef>
                          <a:spcPts val="0"/>
                        </a:spcBef>
                        <a:spcAft>
                          <a:spcPts val="0"/>
                        </a:spcAft>
                        <a:buNone/>
                      </a:pPr>
                      <a:r>
                        <a:rPr b="1" lang="en">
                          <a:latin typeface="Source Sans Pro"/>
                          <a:ea typeface="Source Sans Pro"/>
                          <a:cs typeface="Source Sans Pro"/>
                          <a:sym typeface="Source Sans Pro"/>
                        </a:rPr>
                        <a:t>IoU score</a:t>
                      </a:r>
                      <a:endParaRPr b="1">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91D63"/>
                    </a:solidFill>
                    <a:extLst>
                      <a:ext uri="http://customooxmlschemas.google.com/">
                        <go:slidesCustomData xmlns:go="http://customooxmlschemas.google.com/" cellId="526:0: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CarDark</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26:1: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0.872371</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26:1: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Coupon</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DCE8"/>
                    </a:solidFill>
                    <a:extLst>
                      <a:ext uri="http://customooxmlschemas.google.com/">
                        <go:slidesCustomData xmlns:go="http://customooxmlschemas.google.com/" cellId="526:2: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0.861974</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DCE8"/>
                    </a:solidFill>
                    <a:extLst>
                      <a:ext uri="http://customooxmlschemas.google.com/">
                        <go:slidesCustomData xmlns:go="http://customooxmlschemas.google.com/" cellId="526:2: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Car4</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26:3: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0.841898</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26:3: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Car2</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DCE8"/>
                    </a:solidFill>
                    <a:extLst>
                      <a:ext uri="http://customooxmlschemas.google.com/">
                        <go:slidesCustomData xmlns:go="http://customooxmlschemas.google.com/" cellId="526:4: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0.83589</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DCE8"/>
                    </a:solidFill>
                    <a:extLst>
                      <a:ext uri="http://customooxmlschemas.google.com/">
                        <go:slidesCustomData xmlns:go="http://customooxmlschemas.google.com/" cellId="526:4: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Man</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26:5: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0.821353</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26:5: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David2</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DCE8"/>
                    </a:solidFill>
                    <a:extLst>
                      <a:ext uri="http://customooxmlschemas.google.com/">
                        <go:slidesCustomData xmlns:go="http://customooxmlschemas.google.com/" cellId="526:6: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0.821152</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DCE8"/>
                    </a:solidFill>
                    <a:extLst>
                      <a:ext uri="http://customooxmlschemas.google.com/">
                        <go:slidesCustomData xmlns:go="http://customooxmlschemas.google.com/" cellId="526:6: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BlurCar2</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26:7: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0.820877</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26:7: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BlurOwl</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DCE8"/>
                    </a:solidFill>
                    <a:extLst>
                      <a:ext uri="http://customooxmlschemas.google.com/">
                        <go:slidesCustomData xmlns:go="http://customooxmlschemas.google.com/" cellId="526:8: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0.811198</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DCE8"/>
                    </a:solidFill>
                    <a:extLst>
                      <a:ext uri="http://customooxmlschemas.google.com/">
                        <go:slidesCustomData xmlns:go="http://customooxmlschemas.google.com/" cellId="526:8: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Dudek</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26:9: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0.805347</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26:9: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Singer1</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DCE8"/>
                    </a:solidFill>
                    <a:extLst>
                      <a:ext uri="http://customooxmlschemas.google.com/">
                        <go:slidesCustomData xmlns:go="http://customooxmlschemas.google.com/" cellId="526:10: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0.80006</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DCE8"/>
                    </a:solidFill>
                    <a:extLst>
                      <a:ext uri="http://customooxmlschemas.google.com/">
                        <go:slidesCustomData xmlns:go="http://customooxmlschemas.google.com/" cellId="526:10:1"/>
                      </a:ext>
                    </a:extLst>
                  </a:tcPr>
                </a:tc>
              </a:tr>
            </a:tbl>
          </a:graphicData>
        </a:graphic>
      </p:graphicFrame>
      <p:graphicFrame>
        <p:nvGraphicFramePr>
          <p:cNvPr id="527" name="Google Shape;527;g225b4954b75_0_239"/>
          <p:cNvGraphicFramePr/>
          <p:nvPr/>
        </p:nvGraphicFramePr>
        <p:xfrm>
          <a:off x="5248450" y="1622525"/>
          <a:ext cx="3000000" cy="3000000"/>
        </p:xfrm>
        <a:graphic>
          <a:graphicData uri="http://schemas.openxmlformats.org/drawingml/2006/table">
            <a:tbl>
              <a:tblPr>
                <a:noFill/>
                <a:tableStyleId>{112E9999-65DE-410C-9E32-EFEBDF1DD13C}</a:tableStyleId>
              </a:tblPr>
              <a:tblGrid>
                <a:gridCol w="1450100"/>
                <a:gridCol w="1228900"/>
              </a:tblGrid>
              <a:tr h="209550">
                <a:tc>
                  <a:txBody>
                    <a:bodyPr/>
                    <a:lstStyle/>
                    <a:p>
                      <a:pPr indent="0" lvl="0" marL="0" rtl="0" algn="ctr">
                        <a:lnSpc>
                          <a:spcPct val="115000"/>
                        </a:lnSpc>
                        <a:spcBef>
                          <a:spcPts val="0"/>
                        </a:spcBef>
                        <a:spcAft>
                          <a:spcPts val="0"/>
                        </a:spcAft>
                        <a:buNone/>
                      </a:pPr>
                      <a:r>
                        <a:rPr b="1" lang="en">
                          <a:latin typeface="Source Sans Pro"/>
                          <a:ea typeface="Source Sans Pro"/>
                          <a:cs typeface="Source Sans Pro"/>
                          <a:sym typeface="Source Sans Pro"/>
                        </a:rPr>
                        <a:t>Name of video</a:t>
                      </a:r>
                      <a:endParaRPr b="1">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91D63"/>
                    </a:solidFill>
                    <a:extLst>
                      <a:ext uri="http://customooxmlschemas.google.com/">
                        <go:slidesCustomData xmlns:go="http://customooxmlschemas.google.com/" cellId="527:0:0"/>
                      </a:ext>
                    </a:extLst>
                  </a:tcPr>
                </a:tc>
                <a:tc>
                  <a:txBody>
                    <a:bodyPr/>
                    <a:lstStyle/>
                    <a:p>
                      <a:pPr indent="0" lvl="0" marL="0" rtl="0" algn="ctr">
                        <a:lnSpc>
                          <a:spcPct val="115000"/>
                        </a:lnSpc>
                        <a:spcBef>
                          <a:spcPts val="0"/>
                        </a:spcBef>
                        <a:spcAft>
                          <a:spcPts val="0"/>
                        </a:spcAft>
                        <a:buNone/>
                      </a:pPr>
                      <a:r>
                        <a:rPr b="1" lang="en">
                          <a:latin typeface="Source Sans Pro"/>
                          <a:ea typeface="Source Sans Pro"/>
                          <a:cs typeface="Source Sans Pro"/>
                          <a:sym typeface="Source Sans Pro"/>
                        </a:rPr>
                        <a:t>IoU score</a:t>
                      </a:r>
                      <a:endParaRPr b="1">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91D63"/>
                    </a:solidFill>
                    <a:extLst>
                      <a:ext uri="http://customooxmlschemas.google.com/">
                        <go:slidesCustomData xmlns:go="http://customooxmlschemas.google.com/" cellId="527:0: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Human3</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27:1: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0.015626</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27:1: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Singer2</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DCE8"/>
                    </a:solidFill>
                    <a:extLst>
                      <a:ext uri="http://customooxmlschemas.google.com/">
                        <go:slidesCustomData xmlns:go="http://customooxmlschemas.google.com/" cellId="527:2: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0.032043</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DCE8"/>
                    </a:solidFill>
                    <a:extLst>
                      <a:ext uri="http://customooxmlschemas.google.com/">
                        <go:slidesCustomData xmlns:go="http://customooxmlschemas.google.com/" cellId="527:2: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Jump</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27:3: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0.041257</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27:3: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Skiing</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DCE8"/>
                    </a:solidFill>
                    <a:extLst>
                      <a:ext uri="http://customooxmlschemas.google.com/">
                        <go:slidesCustomData xmlns:go="http://customooxmlschemas.google.com/" cellId="527:4: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0.049268</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DCE8"/>
                    </a:solidFill>
                    <a:extLst>
                      <a:ext uri="http://customooxmlschemas.google.com/">
                        <go:slidesCustomData xmlns:go="http://customooxmlschemas.google.com/" cellId="527:4: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Girl2</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27:5: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0.05329</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27:5: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MotorRolling</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DCE8"/>
                    </a:solidFill>
                    <a:extLst>
                      <a:ext uri="http://customooxmlschemas.google.com/">
                        <go:slidesCustomData xmlns:go="http://customooxmlschemas.google.com/" cellId="527:6: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0.08038</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DCE8"/>
                    </a:solidFill>
                    <a:extLst>
                      <a:ext uri="http://customooxmlschemas.google.com/">
                        <go:slidesCustomData xmlns:go="http://customooxmlschemas.google.com/" cellId="527:6: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Ironman</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27:7: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0.083284</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27:7: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Matrix</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DCE8"/>
                    </a:solidFill>
                    <a:extLst>
                      <a:ext uri="http://customooxmlschemas.google.com/">
                        <go:slidesCustomData xmlns:go="http://customooxmlschemas.google.com/" cellId="527:8: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0.084626</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DCE8"/>
                    </a:solidFill>
                    <a:extLst>
                      <a:ext uri="http://customooxmlschemas.google.com/">
                        <go:slidesCustomData xmlns:go="http://customooxmlschemas.google.com/" cellId="527:8: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Freeman4</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27:9: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0.127691</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27:9: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DragonBaby</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DCE8"/>
                    </a:solidFill>
                    <a:extLst>
                      <a:ext uri="http://customooxmlschemas.google.com/">
                        <go:slidesCustomData xmlns:go="http://customooxmlschemas.google.com/" cellId="527:10: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0.178138</a:t>
                      </a:r>
                      <a:endParaRPr>
                        <a:latin typeface="Source Sans Pro"/>
                        <a:ea typeface="Source Sans Pro"/>
                        <a:cs typeface="Source Sans Pro"/>
                        <a:sym typeface="Source Sans Pr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DCE8"/>
                    </a:solidFill>
                    <a:extLst>
                      <a:ext uri="http://customooxmlschemas.google.com/">
                        <go:slidesCustomData xmlns:go="http://customooxmlschemas.google.com/" cellId="527:10:1"/>
                      </a:ext>
                    </a:extLst>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24b77f728cd_0_46"/>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533" name="Google Shape;533;g24b77f728cd_0_46"/>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534" name="Google Shape;534;g24b77f728cd_0_46"/>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535" name="Google Shape;535;g24b77f728cd_0_46"/>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Kết quả</a:t>
            </a:r>
            <a:endParaRPr b="1" i="0" sz="2000" u="none" cap="none" strike="noStrike">
              <a:solidFill>
                <a:srgbClr val="0E78C0"/>
              </a:solidFill>
              <a:latin typeface="Exo 2"/>
              <a:ea typeface="Exo 2"/>
              <a:cs typeface="Exo 2"/>
              <a:sym typeface="Exo 2"/>
            </a:endParaRPr>
          </a:p>
        </p:txBody>
      </p:sp>
      <p:pic>
        <p:nvPicPr>
          <p:cNvPr descr="Icon&#10;&#10;Description automatically generated" id="536" name="Google Shape;536;g24b77f728cd_0_46"/>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537" name="Google Shape;537;g24b77f728cd_0_46"/>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538" name="Google Shape;538;g24b77f728cd_0_46"/>
          <p:cNvSpPr txBox="1"/>
          <p:nvPr/>
        </p:nvSpPr>
        <p:spPr>
          <a:xfrm>
            <a:off x="783450" y="1335975"/>
            <a:ext cx="757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p:txBody>
      </p:sp>
      <p:sp>
        <p:nvSpPr>
          <p:cNvPr id="539" name="Google Shape;539;g24b77f728cd_0_46"/>
          <p:cNvSpPr txBox="1"/>
          <p:nvPr/>
        </p:nvSpPr>
        <p:spPr>
          <a:xfrm>
            <a:off x="1086225" y="1011000"/>
            <a:ext cx="637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Source Sans Pro"/>
                <a:ea typeface="Source Sans Pro"/>
                <a:cs typeface="Source Sans Pro"/>
                <a:sym typeface="Source Sans Pro"/>
              </a:rPr>
              <a:t>KCF</a:t>
            </a:r>
            <a:endParaRPr b="1" sz="1600">
              <a:latin typeface="Source Sans Pro"/>
              <a:ea typeface="Source Sans Pro"/>
              <a:cs typeface="Source Sans Pro"/>
              <a:sym typeface="Source Sans Pro"/>
            </a:endParaRPr>
          </a:p>
        </p:txBody>
      </p:sp>
      <p:graphicFrame>
        <p:nvGraphicFramePr>
          <p:cNvPr id="540" name="Google Shape;540;g24b77f728cd_0_46"/>
          <p:cNvGraphicFramePr/>
          <p:nvPr/>
        </p:nvGraphicFramePr>
        <p:xfrm>
          <a:off x="1183550" y="1622525"/>
          <a:ext cx="3000000" cy="3000000"/>
        </p:xfrm>
        <a:graphic>
          <a:graphicData uri="http://schemas.openxmlformats.org/drawingml/2006/table">
            <a:tbl>
              <a:tblPr>
                <a:noFill/>
                <a:tableStyleId>{112E9999-65DE-410C-9E32-EFEBDF1DD13C}</a:tableStyleId>
              </a:tblPr>
              <a:tblGrid>
                <a:gridCol w="1399025"/>
                <a:gridCol w="1156200"/>
              </a:tblGrid>
              <a:tr h="209550">
                <a:tc>
                  <a:txBody>
                    <a:bodyPr/>
                    <a:lstStyle/>
                    <a:p>
                      <a:pPr indent="0" lvl="0" marL="0" rtl="0" algn="ctr">
                        <a:lnSpc>
                          <a:spcPct val="115000"/>
                        </a:lnSpc>
                        <a:spcBef>
                          <a:spcPts val="0"/>
                        </a:spcBef>
                        <a:spcAft>
                          <a:spcPts val="0"/>
                        </a:spcAft>
                        <a:buNone/>
                      </a:pPr>
                      <a:r>
                        <a:rPr b="1" lang="en">
                          <a:latin typeface="Source Sans Pro"/>
                          <a:ea typeface="Source Sans Pro"/>
                          <a:cs typeface="Source Sans Pro"/>
                          <a:sym typeface="Source Sans Pro"/>
                        </a:rPr>
                        <a:t>Name of video</a:t>
                      </a:r>
                      <a:endParaRPr b="1">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5B95F9"/>
                    </a:solidFill>
                    <a:extLst>
                      <a:ext uri="http://customooxmlschemas.google.com/">
                        <go:slidesCustomData xmlns:go="http://customooxmlschemas.google.com/" cellId="540:0:0"/>
                      </a:ext>
                    </a:extLst>
                  </a:tcPr>
                </a:tc>
                <a:tc>
                  <a:txBody>
                    <a:bodyPr/>
                    <a:lstStyle/>
                    <a:p>
                      <a:pPr indent="0" lvl="0" marL="0" rtl="0" algn="ctr">
                        <a:lnSpc>
                          <a:spcPct val="115000"/>
                        </a:lnSpc>
                        <a:spcBef>
                          <a:spcPts val="0"/>
                        </a:spcBef>
                        <a:spcAft>
                          <a:spcPts val="0"/>
                        </a:spcAft>
                        <a:buNone/>
                      </a:pPr>
                      <a:r>
                        <a:rPr b="1" lang="en">
                          <a:latin typeface="Source Sans Pro"/>
                          <a:ea typeface="Source Sans Pro"/>
                          <a:cs typeface="Source Sans Pro"/>
                          <a:sym typeface="Source Sans Pro"/>
                        </a:rPr>
                        <a:t>IoU score</a:t>
                      </a:r>
                      <a:endParaRPr b="1">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5B95F9"/>
                    </a:solidFill>
                    <a:extLst>
                      <a:ext uri="http://customooxmlschemas.google.com/">
                        <go:slidesCustomData xmlns:go="http://customooxmlschemas.google.com/" cellId="540:0: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FaceOcc1</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540:1: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0.760306</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540:1: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BlurCar4</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540:2: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0.740109</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540:2: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Dudek</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540:3: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0.739388</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540:3: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FaceOcc2</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540:4: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0.728963</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540:4: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Mhyang</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540:5: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0.693944</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540:5: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Girl2</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540:6: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0.668255</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540:6: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Board</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540:7: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0.623309</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540:7: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Car2</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540:8: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0.615697</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540:8: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Liquor</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540:9: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0.609912</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540:9: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FleetFace</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540:10: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0.577652</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540:10:1"/>
                      </a:ext>
                    </a:extLst>
                  </a:tcPr>
                </a:tc>
              </a:tr>
            </a:tbl>
          </a:graphicData>
        </a:graphic>
      </p:graphicFrame>
      <p:graphicFrame>
        <p:nvGraphicFramePr>
          <p:cNvPr id="541" name="Google Shape;541;g24b77f728cd_0_46"/>
          <p:cNvGraphicFramePr/>
          <p:nvPr/>
        </p:nvGraphicFramePr>
        <p:xfrm>
          <a:off x="5107875" y="1622525"/>
          <a:ext cx="3000000" cy="3000000"/>
        </p:xfrm>
        <a:graphic>
          <a:graphicData uri="http://schemas.openxmlformats.org/drawingml/2006/table">
            <a:tbl>
              <a:tblPr>
                <a:noFill/>
                <a:tableStyleId>{112E9999-65DE-410C-9E32-EFEBDF1DD13C}</a:tableStyleId>
              </a:tblPr>
              <a:tblGrid>
                <a:gridCol w="1399000"/>
                <a:gridCol w="1156225"/>
              </a:tblGrid>
              <a:tr h="209550">
                <a:tc>
                  <a:txBody>
                    <a:bodyPr/>
                    <a:lstStyle/>
                    <a:p>
                      <a:pPr indent="0" lvl="0" marL="0" rtl="0" algn="ctr">
                        <a:lnSpc>
                          <a:spcPct val="115000"/>
                        </a:lnSpc>
                        <a:spcBef>
                          <a:spcPts val="0"/>
                        </a:spcBef>
                        <a:spcAft>
                          <a:spcPts val="0"/>
                        </a:spcAft>
                        <a:buNone/>
                      </a:pPr>
                      <a:r>
                        <a:rPr b="1" lang="en">
                          <a:latin typeface="Source Sans Pro"/>
                          <a:ea typeface="Source Sans Pro"/>
                          <a:cs typeface="Source Sans Pro"/>
                          <a:sym typeface="Source Sans Pro"/>
                        </a:rPr>
                        <a:t>Name of video</a:t>
                      </a:r>
                      <a:endParaRPr b="1">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5B95F9"/>
                    </a:solidFill>
                    <a:extLst>
                      <a:ext uri="http://customooxmlschemas.google.com/">
                        <go:slidesCustomData xmlns:go="http://customooxmlschemas.google.com/" cellId="541:0:0"/>
                      </a:ext>
                    </a:extLst>
                  </a:tcPr>
                </a:tc>
                <a:tc>
                  <a:txBody>
                    <a:bodyPr/>
                    <a:lstStyle/>
                    <a:p>
                      <a:pPr indent="0" lvl="0" marL="0" rtl="0" algn="ctr">
                        <a:lnSpc>
                          <a:spcPct val="115000"/>
                        </a:lnSpc>
                        <a:spcBef>
                          <a:spcPts val="0"/>
                        </a:spcBef>
                        <a:spcAft>
                          <a:spcPts val="0"/>
                        </a:spcAft>
                        <a:buNone/>
                      </a:pPr>
                      <a:r>
                        <a:rPr b="1" lang="en">
                          <a:latin typeface="Source Sans Pro"/>
                          <a:ea typeface="Source Sans Pro"/>
                          <a:cs typeface="Source Sans Pro"/>
                          <a:sym typeface="Source Sans Pro"/>
                        </a:rPr>
                        <a:t>IoU score</a:t>
                      </a:r>
                      <a:endParaRPr b="1">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5B95F9"/>
                    </a:solidFill>
                    <a:extLst>
                      <a:ext uri="http://customooxmlschemas.google.com/">
                        <go:slidesCustomData xmlns:go="http://customooxmlschemas.google.com/" cellId="541:0: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Human3</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541:1: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0.002577</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541:1: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Bird1</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541:2: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0.003095</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541:2: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Basketball</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541:3: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0.003718</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541:3: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Bolt</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541:4: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0.004285</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541:4: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Shaking</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541:5: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0.004806</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541:5: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Bolt2</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541:6: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0.005204</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541:6: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Matrix</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541:7: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0.005319</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541:7: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Human6</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541:8: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0.006286</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541:8: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Crowds</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541:9: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0.007625</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541:9:1"/>
                      </a:ext>
                    </a:extLst>
                  </a:tcPr>
                </a:tc>
              </a:tr>
              <a:tr h="209550">
                <a:tc>
                  <a:txBody>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Deer</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541:10:0"/>
                      </a:ext>
                    </a:extLst>
                  </a:tcPr>
                </a:tc>
                <a:tc>
                  <a:txBody>
                    <a:bodyPr/>
                    <a:lstStyle/>
                    <a:p>
                      <a:pPr indent="0" lvl="0" marL="0" rtl="0" algn="r">
                        <a:lnSpc>
                          <a:spcPct val="115000"/>
                        </a:lnSpc>
                        <a:spcBef>
                          <a:spcPts val="0"/>
                        </a:spcBef>
                        <a:spcAft>
                          <a:spcPts val="0"/>
                        </a:spcAft>
                        <a:buNone/>
                      </a:pPr>
                      <a:r>
                        <a:rPr lang="en">
                          <a:latin typeface="Source Sans Pro"/>
                          <a:ea typeface="Source Sans Pro"/>
                          <a:cs typeface="Source Sans Pro"/>
                          <a:sym typeface="Source Sans Pro"/>
                        </a:rPr>
                        <a:t>0.008437</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541:10:1"/>
                      </a:ext>
                    </a:extLst>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225b4954b75_0_344"/>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547" name="Google Shape;547;g225b4954b75_0_344"/>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548" name="Google Shape;548;g225b4954b75_0_344"/>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549" name="Google Shape;549;g225b4954b75_0_344"/>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Kết quả</a:t>
            </a:r>
            <a:endParaRPr b="1" i="0" sz="2000" u="none" cap="none" strike="noStrike">
              <a:solidFill>
                <a:srgbClr val="0E78C0"/>
              </a:solidFill>
              <a:latin typeface="Exo 2"/>
              <a:ea typeface="Exo 2"/>
              <a:cs typeface="Exo 2"/>
              <a:sym typeface="Exo 2"/>
            </a:endParaRPr>
          </a:p>
        </p:txBody>
      </p:sp>
      <p:pic>
        <p:nvPicPr>
          <p:cNvPr descr="Icon&#10;&#10;Description automatically generated" id="550" name="Google Shape;550;g225b4954b75_0_344"/>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551" name="Google Shape;551;g225b4954b75_0_344"/>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552" name="Google Shape;552;g225b4954b75_0_344"/>
          <p:cNvSpPr txBox="1"/>
          <p:nvPr/>
        </p:nvSpPr>
        <p:spPr>
          <a:xfrm>
            <a:off x="1013250" y="1184050"/>
            <a:ext cx="687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 sz="1400" u="none" cap="none" strike="noStrike">
                <a:solidFill>
                  <a:srgbClr val="000000"/>
                </a:solidFill>
                <a:latin typeface="Source Sans Pro"/>
                <a:ea typeface="Source Sans Pro"/>
                <a:cs typeface="Source Sans Pro"/>
                <a:sym typeface="Source Sans Pro"/>
              </a:rPr>
              <a:t>Khi đánh giá trên thang đo IoU, ta thu được kết quả Io</a:t>
            </a:r>
            <a:r>
              <a:rPr lang="en">
                <a:latin typeface="Source Sans Pro"/>
                <a:ea typeface="Source Sans Pro"/>
                <a:cs typeface="Source Sans Pro"/>
                <a:sym typeface="Source Sans Pro"/>
              </a:rPr>
              <a:t>U</a:t>
            </a:r>
            <a:r>
              <a:rPr b="0" i="0" lang="en" sz="1400" u="none" cap="none" strike="noStrike">
                <a:solidFill>
                  <a:srgbClr val="000000"/>
                </a:solidFill>
                <a:latin typeface="Source Sans Pro"/>
                <a:ea typeface="Source Sans Pro"/>
                <a:cs typeface="Source Sans Pro"/>
                <a:sym typeface="Source Sans Pro"/>
              </a:rPr>
              <a:t> trung bình trên toàn bộ dataset là</a:t>
            </a:r>
            <a:endParaRPr b="0" i="0" sz="1400" u="none" cap="none" strike="noStrike">
              <a:solidFill>
                <a:srgbClr val="000000"/>
              </a:solidFill>
              <a:latin typeface="Source Sans Pro"/>
              <a:ea typeface="Source Sans Pro"/>
              <a:cs typeface="Source Sans Pro"/>
              <a:sym typeface="Source Sans Pro"/>
            </a:endParaRPr>
          </a:p>
        </p:txBody>
      </p:sp>
      <p:graphicFrame>
        <p:nvGraphicFramePr>
          <p:cNvPr id="553" name="Google Shape;553;g225b4954b75_0_344"/>
          <p:cNvGraphicFramePr/>
          <p:nvPr/>
        </p:nvGraphicFramePr>
        <p:xfrm>
          <a:off x="2822825" y="1937725"/>
          <a:ext cx="3000000" cy="3000000"/>
        </p:xfrm>
        <a:graphic>
          <a:graphicData uri="http://schemas.openxmlformats.org/drawingml/2006/table">
            <a:tbl>
              <a:tblPr>
                <a:noFill/>
                <a:tableStyleId>{112E9999-65DE-410C-9E32-EFEBDF1DD13C}</a:tableStyleId>
              </a:tblPr>
              <a:tblGrid>
                <a:gridCol w="1395525"/>
                <a:gridCol w="1395525"/>
              </a:tblGrid>
              <a:tr h="324000">
                <a:tc>
                  <a:txBody>
                    <a:bodyPr/>
                    <a:lstStyle/>
                    <a:p>
                      <a:pPr indent="0" lvl="0" marL="0" rtl="0" algn="ctr">
                        <a:lnSpc>
                          <a:spcPct val="115000"/>
                        </a:lnSpc>
                        <a:spcBef>
                          <a:spcPts val="0"/>
                        </a:spcBef>
                        <a:spcAft>
                          <a:spcPts val="0"/>
                        </a:spcAft>
                        <a:buNone/>
                      </a:pPr>
                      <a:r>
                        <a:rPr lang="en">
                          <a:latin typeface="Source Sans Pro"/>
                          <a:ea typeface="Source Sans Pro"/>
                          <a:cs typeface="Source Sans Pro"/>
                          <a:sym typeface="Source Sans Pro"/>
                        </a:rPr>
                        <a:t>KCF</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5B95F9"/>
                    </a:solidFill>
                    <a:extLst>
                      <a:ext uri="http://customooxmlschemas.google.com/">
                        <go:slidesCustomData xmlns:go="http://customooxmlschemas.google.com/" cellId="553:0:0"/>
                      </a:ext>
                    </a:extLst>
                  </a:tcPr>
                </a:tc>
                <a:tc>
                  <a:txBody>
                    <a:bodyPr/>
                    <a:lstStyle/>
                    <a:p>
                      <a:pPr indent="0" lvl="0" marL="0" rtl="0" algn="ctr">
                        <a:lnSpc>
                          <a:spcPct val="115000"/>
                        </a:lnSpc>
                        <a:spcBef>
                          <a:spcPts val="0"/>
                        </a:spcBef>
                        <a:spcAft>
                          <a:spcPts val="0"/>
                        </a:spcAft>
                        <a:buNone/>
                      </a:pPr>
                      <a:r>
                        <a:rPr lang="en">
                          <a:latin typeface="Source Sans Pro"/>
                          <a:ea typeface="Source Sans Pro"/>
                          <a:cs typeface="Source Sans Pro"/>
                          <a:sym typeface="Source Sans Pro"/>
                        </a:rPr>
                        <a:t>CSRT</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91D63"/>
                    </a:solidFill>
                    <a:extLst>
                      <a:ext uri="http://customooxmlschemas.google.com/">
                        <go:slidesCustomData xmlns:go="http://customooxmlschemas.google.com/" cellId="553:0:1"/>
                      </a:ext>
                    </a:extLst>
                  </a:tcPr>
                </a:tc>
              </a:tr>
              <a:tr h="324000">
                <a:tc>
                  <a:txBody>
                    <a:bodyPr/>
                    <a:lstStyle/>
                    <a:p>
                      <a:pPr indent="0" lvl="0" marL="0" rtl="0" algn="ctr">
                        <a:lnSpc>
                          <a:spcPct val="115000"/>
                        </a:lnSpc>
                        <a:spcBef>
                          <a:spcPts val="0"/>
                        </a:spcBef>
                        <a:spcAft>
                          <a:spcPts val="0"/>
                        </a:spcAft>
                        <a:buNone/>
                      </a:pPr>
                      <a:r>
                        <a:rPr lang="en">
                          <a:latin typeface="Source Sans Pro"/>
                          <a:ea typeface="Source Sans Pro"/>
                          <a:cs typeface="Source Sans Pro"/>
                          <a:sym typeface="Source Sans Pro"/>
                        </a:rPr>
                        <a:t>0.1892142346</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553:1:0"/>
                      </a:ext>
                    </a:extLst>
                  </a:tcPr>
                </a:tc>
                <a:tc>
                  <a:txBody>
                    <a:bodyPr/>
                    <a:lstStyle/>
                    <a:p>
                      <a:pPr indent="0" lvl="0" marL="0" rtl="0" algn="ctr">
                        <a:lnSpc>
                          <a:spcPct val="115000"/>
                        </a:lnSpc>
                        <a:spcBef>
                          <a:spcPts val="0"/>
                        </a:spcBef>
                        <a:spcAft>
                          <a:spcPts val="0"/>
                        </a:spcAft>
                        <a:buNone/>
                      </a:pPr>
                      <a:r>
                        <a:rPr lang="en">
                          <a:latin typeface="Source Sans Pro"/>
                          <a:ea typeface="Source Sans Pro"/>
                          <a:cs typeface="Source Sans Pro"/>
                          <a:sym typeface="Source Sans Pro"/>
                        </a:rPr>
                        <a:t>0.5250981536</a:t>
                      </a:r>
                      <a:endParaRPr>
                        <a:latin typeface="Source Sans Pro"/>
                        <a:ea typeface="Source Sans Pro"/>
                        <a:cs typeface="Source Sans Pro"/>
                        <a:sym typeface="Source Sans Pro"/>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DDCE8"/>
                    </a:solidFill>
                    <a:extLst>
                      <a:ext uri="http://customooxmlschemas.google.com/">
                        <go:slidesCustomData xmlns:go="http://customooxmlschemas.google.com/" cellId="553:1:1"/>
                      </a:ext>
                    </a:extLst>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225b4954b75_0_249"/>
          <p:cNvSpPr txBox="1"/>
          <p:nvPr>
            <p:ph type="ctrTitle"/>
          </p:nvPr>
        </p:nvSpPr>
        <p:spPr>
          <a:xfrm flipH="1">
            <a:off x="1147651" y="2956800"/>
            <a:ext cx="5005500" cy="766500"/>
          </a:xfrm>
          <a:prstGeom prst="rect">
            <a:avLst/>
          </a:prstGeom>
          <a:noFill/>
          <a:ln>
            <a:noFill/>
          </a:ln>
        </p:spPr>
        <p:txBody>
          <a:bodyPr anchorCtr="0" anchor="ctr" bIns="68550" lIns="68550" spcFirstLastPara="1" rIns="68550" wrap="square" tIns="68550">
            <a:noAutofit/>
          </a:bodyPr>
          <a:lstStyle/>
          <a:p>
            <a:pPr indent="0" lvl="0" marL="0" rtl="0" algn="l">
              <a:lnSpc>
                <a:spcPct val="100000"/>
              </a:lnSpc>
              <a:spcBef>
                <a:spcPts val="0"/>
              </a:spcBef>
              <a:spcAft>
                <a:spcPts val="0"/>
              </a:spcAft>
              <a:buSzPts val="4400"/>
              <a:buNone/>
            </a:pPr>
            <a:r>
              <a:rPr lang="en" sz="2700">
                <a:solidFill>
                  <a:srgbClr val="0E78C0"/>
                </a:solidFill>
                <a:latin typeface="Exo 2"/>
                <a:ea typeface="Exo 2"/>
                <a:cs typeface="Exo 2"/>
                <a:sym typeface="Exo 2"/>
              </a:rPr>
              <a:t>Demo</a:t>
            </a:r>
            <a:endParaRPr sz="2700">
              <a:solidFill>
                <a:srgbClr val="0E78C0"/>
              </a:solidFill>
              <a:latin typeface="Exo 2"/>
              <a:ea typeface="Exo 2"/>
              <a:cs typeface="Exo 2"/>
              <a:sym typeface="Exo 2"/>
            </a:endParaRPr>
          </a:p>
        </p:txBody>
      </p:sp>
      <p:sp>
        <p:nvSpPr>
          <p:cNvPr id="559" name="Google Shape;559;g225b4954b75_0_249"/>
          <p:cNvSpPr txBox="1"/>
          <p:nvPr/>
        </p:nvSpPr>
        <p:spPr>
          <a:xfrm flipH="1">
            <a:off x="1147579" y="2385825"/>
            <a:ext cx="2979300" cy="5658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E78C0"/>
                </a:solidFill>
                <a:latin typeface="Exo 2"/>
                <a:ea typeface="Exo 2"/>
                <a:cs typeface="Exo 2"/>
                <a:sym typeface="Exo 2"/>
              </a:rPr>
              <a:t>05</a:t>
            </a:r>
            <a:endParaRPr b="0" i="0" sz="1400" u="none" cap="none" strike="noStrike">
              <a:solidFill>
                <a:srgbClr val="000000"/>
              </a:solidFill>
              <a:latin typeface="Arial"/>
              <a:ea typeface="Arial"/>
              <a:cs typeface="Arial"/>
              <a:sym typeface="Arial"/>
            </a:endParaRPr>
          </a:p>
        </p:txBody>
      </p:sp>
      <p:cxnSp>
        <p:nvCxnSpPr>
          <p:cNvPr id="560" name="Google Shape;560;g225b4954b75_0_249"/>
          <p:cNvCxnSpPr/>
          <p:nvPr/>
        </p:nvCxnSpPr>
        <p:spPr>
          <a:xfrm>
            <a:off x="0" y="3664144"/>
            <a:ext cx="1561500" cy="0"/>
          </a:xfrm>
          <a:prstGeom prst="straightConnector1">
            <a:avLst/>
          </a:prstGeom>
          <a:noFill/>
          <a:ln cap="flat" cmpd="sng" w="28575">
            <a:solidFill>
              <a:srgbClr val="0091EA"/>
            </a:solidFill>
            <a:prstDash val="solid"/>
            <a:round/>
            <a:headEnd len="sm" w="sm" type="none"/>
            <a:tailEnd len="sm" w="sm" type="none"/>
          </a:ln>
        </p:spPr>
      </p:cxnSp>
      <p:pic>
        <p:nvPicPr>
          <p:cNvPr descr="Icon&#10;&#10;Description automatically generated" id="561" name="Google Shape;561;g225b4954b75_0_249"/>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562" name="Google Shape;562;g225b4954b75_0_249"/>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225b4954b75_0_257"/>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568" name="Google Shape;568;g225b4954b75_0_257"/>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569" name="Google Shape;569;g225b4954b75_0_257"/>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570" name="Google Shape;570;g225b4954b75_0_257"/>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Demo tr</a:t>
            </a:r>
            <a:r>
              <a:rPr b="1" lang="en" sz="2000">
                <a:solidFill>
                  <a:srgbClr val="0E78C0"/>
                </a:solidFill>
                <a:latin typeface="Exo 2"/>
                <a:ea typeface="Exo 2"/>
                <a:cs typeface="Exo 2"/>
                <a:sym typeface="Exo 2"/>
              </a:rPr>
              <a:t>ên OTB2015</a:t>
            </a:r>
            <a:endParaRPr b="1" i="0" sz="2000" u="none" cap="none" strike="noStrike">
              <a:solidFill>
                <a:srgbClr val="0E78C0"/>
              </a:solidFill>
              <a:latin typeface="Exo 2"/>
              <a:ea typeface="Exo 2"/>
              <a:cs typeface="Exo 2"/>
              <a:sym typeface="Exo 2"/>
            </a:endParaRPr>
          </a:p>
        </p:txBody>
      </p:sp>
      <p:pic>
        <p:nvPicPr>
          <p:cNvPr descr="Icon&#10;&#10;Description automatically generated" id="571" name="Google Shape;571;g225b4954b75_0_257"/>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572" name="Google Shape;572;g225b4954b75_0_257"/>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573" name="Google Shape;573;g225b4954b75_0_257"/>
          <p:cNvSpPr txBox="1"/>
          <p:nvPr/>
        </p:nvSpPr>
        <p:spPr>
          <a:xfrm>
            <a:off x="783450" y="1335975"/>
            <a:ext cx="757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p:txBody>
      </p:sp>
      <p:sp>
        <p:nvSpPr>
          <p:cNvPr id="574" name="Google Shape;574;g225b4954b75_0_257"/>
          <p:cNvSpPr txBox="1"/>
          <p:nvPr/>
        </p:nvSpPr>
        <p:spPr>
          <a:xfrm>
            <a:off x="1183550" y="999925"/>
            <a:ext cx="6371400" cy="6156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0" i="0" lang="en" sz="1400" u="none" cap="none" strike="noStrike">
                <a:solidFill>
                  <a:srgbClr val="000000"/>
                </a:solidFill>
                <a:latin typeface="Source Sans Pro"/>
                <a:ea typeface="Source Sans Pro"/>
                <a:cs typeface="Source Sans Pro"/>
                <a:sym typeface="Source Sans Pro"/>
              </a:rPr>
              <a:t>Video: CarDark (Io</a:t>
            </a:r>
            <a:r>
              <a:rPr lang="en">
                <a:latin typeface="Source Sans Pro"/>
                <a:ea typeface="Source Sans Pro"/>
                <a:cs typeface="Source Sans Pro"/>
                <a:sym typeface="Source Sans Pro"/>
              </a:rPr>
              <a:t>U cao nhất của thuật toán CSRT)</a:t>
            </a:r>
            <a:endParaRPr b="0" i="0" sz="14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Source Sans Pro"/>
              <a:ea typeface="Source Sans Pro"/>
              <a:cs typeface="Source Sans Pro"/>
              <a:sym typeface="Source Sans Pro"/>
            </a:endParaRPr>
          </a:p>
        </p:txBody>
      </p:sp>
      <p:sp>
        <p:nvSpPr>
          <p:cNvPr id="575" name="Google Shape;575;g225b4954b75_0_257"/>
          <p:cNvSpPr txBox="1"/>
          <p:nvPr/>
        </p:nvSpPr>
        <p:spPr>
          <a:xfrm>
            <a:off x="2060350" y="3943000"/>
            <a:ext cx="136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CSRT - 0.872371</a:t>
            </a:r>
            <a:endParaRPr>
              <a:latin typeface="Source Sans Pro"/>
              <a:ea typeface="Source Sans Pro"/>
              <a:cs typeface="Source Sans Pro"/>
              <a:sym typeface="Source Sans Pro"/>
            </a:endParaRPr>
          </a:p>
        </p:txBody>
      </p:sp>
      <p:sp>
        <p:nvSpPr>
          <p:cNvPr id="576" name="Google Shape;576;g225b4954b75_0_257"/>
          <p:cNvSpPr txBox="1"/>
          <p:nvPr/>
        </p:nvSpPr>
        <p:spPr>
          <a:xfrm>
            <a:off x="6116775" y="3943000"/>
            <a:ext cx="136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KCF</a:t>
            </a:r>
            <a:r>
              <a:rPr lang="en">
                <a:latin typeface="Source Sans Pro"/>
                <a:ea typeface="Source Sans Pro"/>
                <a:cs typeface="Source Sans Pro"/>
                <a:sym typeface="Source Sans Pro"/>
              </a:rPr>
              <a:t>- </a:t>
            </a:r>
            <a:r>
              <a:rPr lang="en">
                <a:latin typeface="Source Sans Pro"/>
                <a:ea typeface="Source Sans Pro"/>
                <a:cs typeface="Source Sans Pro"/>
                <a:sym typeface="Source Sans Pro"/>
              </a:rPr>
              <a:t>0.542766</a:t>
            </a:r>
            <a:endParaRPr>
              <a:latin typeface="Source Sans Pro"/>
              <a:ea typeface="Source Sans Pro"/>
              <a:cs typeface="Source Sans Pro"/>
              <a:sym typeface="Source Sans Pro"/>
            </a:endParaRPr>
          </a:p>
        </p:txBody>
      </p:sp>
      <p:pic>
        <p:nvPicPr>
          <p:cNvPr id="577" name="Google Shape;577;g225b4954b75_0_257" title="DemoCarDark_KCF.avi">
            <a:hlinkClick r:id="rId5"/>
          </p:cNvPr>
          <p:cNvPicPr preferRelativeResize="0"/>
          <p:nvPr/>
        </p:nvPicPr>
        <p:blipFill>
          <a:blip r:embed="rId6">
            <a:alphaModFix/>
          </a:blip>
          <a:stretch>
            <a:fillRect/>
          </a:stretch>
        </p:blipFill>
        <p:spPr>
          <a:xfrm>
            <a:off x="5239975" y="1451788"/>
            <a:ext cx="3114100" cy="2335575"/>
          </a:xfrm>
          <a:prstGeom prst="rect">
            <a:avLst/>
          </a:prstGeom>
          <a:noFill/>
          <a:ln>
            <a:noFill/>
          </a:ln>
        </p:spPr>
      </p:pic>
      <p:pic>
        <p:nvPicPr>
          <p:cNvPr id="578" name="Google Shape;578;g225b4954b75_0_257" title="DemoCarDark_CSRT.avi">
            <a:hlinkClick r:id="rId7"/>
          </p:cNvPr>
          <p:cNvPicPr preferRelativeResize="0"/>
          <p:nvPr/>
        </p:nvPicPr>
        <p:blipFill>
          <a:blip r:embed="rId8">
            <a:alphaModFix/>
          </a:blip>
          <a:stretch>
            <a:fillRect/>
          </a:stretch>
        </p:blipFill>
        <p:spPr>
          <a:xfrm>
            <a:off x="1216600" y="1476588"/>
            <a:ext cx="3048000" cy="228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24b77f728cd_0_78"/>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584" name="Google Shape;584;g24b77f728cd_0_78"/>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585" name="Google Shape;585;g24b77f728cd_0_78"/>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586" name="Google Shape;586;g24b77f728cd_0_78"/>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Demo tr</a:t>
            </a:r>
            <a:r>
              <a:rPr b="1" lang="en" sz="2000">
                <a:solidFill>
                  <a:srgbClr val="0E78C0"/>
                </a:solidFill>
                <a:latin typeface="Exo 2"/>
                <a:ea typeface="Exo 2"/>
                <a:cs typeface="Exo 2"/>
                <a:sym typeface="Exo 2"/>
              </a:rPr>
              <a:t>ên OTB2015</a:t>
            </a:r>
            <a:endParaRPr b="1" i="0" sz="2000" u="none" cap="none" strike="noStrike">
              <a:solidFill>
                <a:srgbClr val="0E78C0"/>
              </a:solidFill>
              <a:latin typeface="Exo 2"/>
              <a:ea typeface="Exo 2"/>
              <a:cs typeface="Exo 2"/>
              <a:sym typeface="Exo 2"/>
            </a:endParaRPr>
          </a:p>
        </p:txBody>
      </p:sp>
      <p:pic>
        <p:nvPicPr>
          <p:cNvPr descr="Icon&#10;&#10;Description automatically generated" id="587" name="Google Shape;587;g24b77f728cd_0_7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588" name="Google Shape;588;g24b77f728cd_0_78"/>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589" name="Google Shape;589;g24b77f728cd_0_78"/>
          <p:cNvSpPr txBox="1"/>
          <p:nvPr/>
        </p:nvSpPr>
        <p:spPr>
          <a:xfrm>
            <a:off x="783450" y="1335975"/>
            <a:ext cx="757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p:txBody>
      </p:sp>
      <p:sp>
        <p:nvSpPr>
          <p:cNvPr id="590" name="Google Shape;590;g24b77f728cd_0_78"/>
          <p:cNvSpPr txBox="1"/>
          <p:nvPr/>
        </p:nvSpPr>
        <p:spPr>
          <a:xfrm>
            <a:off x="1183550" y="999925"/>
            <a:ext cx="6371400" cy="6156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0" i="0" lang="en" sz="1400" u="none" cap="none" strike="noStrike">
                <a:solidFill>
                  <a:srgbClr val="000000"/>
                </a:solidFill>
                <a:latin typeface="Source Sans Pro"/>
                <a:ea typeface="Source Sans Pro"/>
                <a:cs typeface="Source Sans Pro"/>
                <a:sym typeface="Source Sans Pro"/>
              </a:rPr>
              <a:t>Video: </a:t>
            </a:r>
            <a:r>
              <a:rPr lang="en">
                <a:latin typeface="Source Sans Pro"/>
                <a:ea typeface="Source Sans Pro"/>
                <a:cs typeface="Source Sans Pro"/>
                <a:sym typeface="Source Sans Pro"/>
              </a:rPr>
              <a:t>FaceOcc1</a:t>
            </a:r>
            <a:r>
              <a:rPr b="0" i="0" lang="en" sz="1400" u="none" cap="none" strike="noStrike">
                <a:solidFill>
                  <a:srgbClr val="000000"/>
                </a:solidFill>
                <a:latin typeface="Source Sans Pro"/>
                <a:ea typeface="Source Sans Pro"/>
                <a:cs typeface="Source Sans Pro"/>
                <a:sym typeface="Source Sans Pro"/>
              </a:rPr>
              <a:t>(Io</a:t>
            </a:r>
            <a:r>
              <a:rPr lang="en">
                <a:latin typeface="Source Sans Pro"/>
                <a:ea typeface="Source Sans Pro"/>
                <a:cs typeface="Source Sans Pro"/>
                <a:sym typeface="Source Sans Pro"/>
              </a:rPr>
              <a:t>U cao nhất của thuật toán KCF)</a:t>
            </a:r>
            <a:endParaRPr b="0" i="0" sz="14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Source Sans Pro"/>
              <a:ea typeface="Source Sans Pro"/>
              <a:cs typeface="Source Sans Pro"/>
              <a:sym typeface="Source Sans Pro"/>
            </a:endParaRPr>
          </a:p>
        </p:txBody>
      </p:sp>
      <p:sp>
        <p:nvSpPr>
          <p:cNvPr id="591" name="Google Shape;591;g24b77f728cd_0_78"/>
          <p:cNvSpPr txBox="1"/>
          <p:nvPr/>
        </p:nvSpPr>
        <p:spPr>
          <a:xfrm>
            <a:off x="2060350" y="3943000"/>
            <a:ext cx="136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CSRT - </a:t>
            </a:r>
            <a:r>
              <a:rPr lang="en">
                <a:latin typeface="Source Sans Pro"/>
                <a:ea typeface="Source Sans Pro"/>
                <a:cs typeface="Source Sans Pro"/>
                <a:sym typeface="Source Sans Pro"/>
              </a:rPr>
              <a:t>0.574012</a:t>
            </a:r>
            <a:endParaRPr>
              <a:latin typeface="Source Sans Pro"/>
              <a:ea typeface="Source Sans Pro"/>
              <a:cs typeface="Source Sans Pro"/>
              <a:sym typeface="Source Sans Pro"/>
            </a:endParaRPr>
          </a:p>
        </p:txBody>
      </p:sp>
      <p:sp>
        <p:nvSpPr>
          <p:cNvPr id="592" name="Google Shape;592;g24b77f728cd_0_78"/>
          <p:cNvSpPr txBox="1"/>
          <p:nvPr/>
        </p:nvSpPr>
        <p:spPr>
          <a:xfrm>
            <a:off x="6116775" y="3943000"/>
            <a:ext cx="136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KCF- </a:t>
            </a:r>
            <a:r>
              <a:rPr lang="en">
                <a:latin typeface="Source Sans Pro"/>
                <a:ea typeface="Source Sans Pro"/>
                <a:cs typeface="Source Sans Pro"/>
                <a:sym typeface="Source Sans Pro"/>
              </a:rPr>
              <a:t>0.760306</a:t>
            </a:r>
            <a:endParaRPr>
              <a:latin typeface="Source Sans Pro"/>
              <a:ea typeface="Source Sans Pro"/>
              <a:cs typeface="Source Sans Pro"/>
              <a:sym typeface="Source Sans Pro"/>
            </a:endParaRPr>
          </a:p>
        </p:txBody>
      </p:sp>
      <p:pic>
        <p:nvPicPr>
          <p:cNvPr id="593" name="Google Shape;593;g24b77f728cd_0_78" title="DemoFaceOcc1_KCF.avi">
            <a:hlinkClick r:id="rId5"/>
          </p:cNvPr>
          <p:cNvPicPr preferRelativeResize="0"/>
          <p:nvPr/>
        </p:nvPicPr>
        <p:blipFill>
          <a:blip r:embed="rId6">
            <a:alphaModFix/>
          </a:blip>
          <a:stretch>
            <a:fillRect/>
          </a:stretch>
        </p:blipFill>
        <p:spPr>
          <a:xfrm>
            <a:off x="5601463" y="1861388"/>
            <a:ext cx="2391125" cy="1956375"/>
          </a:xfrm>
          <a:prstGeom prst="rect">
            <a:avLst/>
          </a:prstGeom>
          <a:noFill/>
          <a:ln>
            <a:noFill/>
          </a:ln>
        </p:spPr>
      </p:pic>
      <p:pic>
        <p:nvPicPr>
          <p:cNvPr id="594" name="Google Shape;594;g24b77f728cd_0_78" title="DemoFaceOcc1_CSRT.avi">
            <a:hlinkClick r:id="rId7"/>
          </p:cNvPr>
          <p:cNvPicPr preferRelativeResize="0"/>
          <p:nvPr/>
        </p:nvPicPr>
        <p:blipFill>
          <a:blip r:embed="rId8">
            <a:alphaModFix/>
          </a:blip>
          <a:stretch>
            <a:fillRect/>
          </a:stretch>
        </p:blipFill>
        <p:spPr>
          <a:xfrm>
            <a:off x="1545038" y="1861400"/>
            <a:ext cx="2391125" cy="1956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24b77f728cd_0_98"/>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600" name="Google Shape;600;g24b77f728cd_0_98"/>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601" name="Google Shape;601;g24b77f728cd_0_98"/>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602" name="Google Shape;602;g24b77f728cd_0_98"/>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Demo tr</a:t>
            </a:r>
            <a:r>
              <a:rPr b="1" lang="en" sz="2000">
                <a:solidFill>
                  <a:srgbClr val="0E78C0"/>
                </a:solidFill>
                <a:latin typeface="Exo 2"/>
                <a:ea typeface="Exo 2"/>
                <a:cs typeface="Exo 2"/>
                <a:sym typeface="Exo 2"/>
              </a:rPr>
              <a:t>ên OTB2015</a:t>
            </a:r>
            <a:endParaRPr b="1" i="0" sz="2000" u="none" cap="none" strike="noStrike">
              <a:solidFill>
                <a:srgbClr val="0E78C0"/>
              </a:solidFill>
              <a:latin typeface="Exo 2"/>
              <a:ea typeface="Exo 2"/>
              <a:cs typeface="Exo 2"/>
              <a:sym typeface="Exo 2"/>
            </a:endParaRPr>
          </a:p>
        </p:txBody>
      </p:sp>
      <p:pic>
        <p:nvPicPr>
          <p:cNvPr descr="Icon&#10;&#10;Description automatically generated" id="603" name="Google Shape;603;g24b77f728cd_0_9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604" name="Google Shape;604;g24b77f728cd_0_98"/>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605" name="Google Shape;605;g24b77f728cd_0_98"/>
          <p:cNvSpPr txBox="1"/>
          <p:nvPr/>
        </p:nvSpPr>
        <p:spPr>
          <a:xfrm>
            <a:off x="783450" y="1335975"/>
            <a:ext cx="757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p:txBody>
      </p:sp>
      <p:sp>
        <p:nvSpPr>
          <p:cNvPr id="606" name="Google Shape;606;g24b77f728cd_0_98"/>
          <p:cNvSpPr txBox="1"/>
          <p:nvPr/>
        </p:nvSpPr>
        <p:spPr>
          <a:xfrm>
            <a:off x="1183550" y="999925"/>
            <a:ext cx="6371400" cy="6156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0" i="0" lang="en" sz="1400" u="none" cap="none" strike="noStrike">
                <a:solidFill>
                  <a:srgbClr val="000000"/>
                </a:solidFill>
                <a:latin typeface="Source Sans Pro"/>
                <a:ea typeface="Source Sans Pro"/>
                <a:cs typeface="Source Sans Pro"/>
                <a:sym typeface="Source Sans Pro"/>
              </a:rPr>
              <a:t>Video: </a:t>
            </a:r>
            <a:r>
              <a:rPr lang="en">
                <a:latin typeface="Source Sans Pro"/>
                <a:ea typeface="Source Sans Pro"/>
                <a:cs typeface="Source Sans Pro"/>
                <a:sym typeface="Source Sans Pro"/>
              </a:rPr>
              <a:t>Human3 </a:t>
            </a:r>
            <a:r>
              <a:rPr b="0" i="0" lang="en" sz="1400" u="none" cap="none" strike="noStrike">
                <a:solidFill>
                  <a:srgbClr val="000000"/>
                </a:solidFill>
                <a:latin typeface="Source Sans Pro"/>
                <a:ea typeface="Source Sans Pro"/>
                <a:cs typeface="Source Sans Pro"/>
                <a:sym typeface="Source Sans Pro"/>
              </a:rPr>
              <a:t>(Io</a:t>
            </a:r>
            <a:r>
              <a:rPr lang="en">
                <a:latin typeface="Source Sans Pro"/>
                <a:ea typeface="Source Sans Pro"/>
                <a:cs typeface="Source Sans Pro"/>
                <a:sym typeface="Source Sans Pro"/>
              </a:rPr>
              <a:t>U thấp nhất của cả thuật toán KCF và CSRT)</a:t>
            </a:r>
            <a:endParaRPr b="0" i="0" sz="14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Source Sans Pro"/>
              <a:ea typeface="Source Sans Pro"/>
              <a:cs typeface="Source Sans Pro"/>
              <a:sym typeface="Source Sans Pro"/>
            </a:endParaRPr>
          </a:p>
        </p:txBody>
      </p:sp>
      <p:sp>
        <p:nvSpPr>
          <p:cNvPr id="607" name="Google Shape;607;g24b77f728cd_0_98"/>
          <p:cNvSpPr txBox="1"/>
          <p:nvPr/>
        </p:nvSpPr>
        <p:spPr>
          <a:xfrm>
            <a:off x="2016100" y="4343200"/>
            <a:ext cx="136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CSRT - </a:t>
            </a:r>
            <a:r>
              <a:rPr lang="en">
                <a:latin typeface="Source Sans Pro"/>
                <a:ea typeface="Source Sans Pro"/>
                <a:cs typeface="Source Sans Pro"/>
                <a:sym typeface="Source Sans Pro"/>
              </a:rPr>
              <a:t>0.015626</a:t>
            </a:r>
            <a:endParaRPr>
              <a:latin typeface="Source Sans Pro"/>
              <a:ea typeface="Source Sans Pro"/>
              <a:cs typeface="Source Sans Pro"/>
              <a:sym typeface="Source Sans Pro"/>
            </a:endParaRPr>
          </a:p>
        </p:txBody>
      </p:sp>
      <p:sp>
        <p:nvSpPr>
          <p:cNvPr id="608" name="Google Shape;608;g24b77f728cd_0_98"/>
          <p:cNvSpPr txBox="1"/>
          <p:nvPr/>
        </p:nvSpPr>
        <p:spPr>
          <a:xfrm>
            <a:off x="6017225" y="4343200"/>
            <a:ext cx="136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KCF- 0.002577</a:t>
            </a:r>
            <a:endParaRPr>
              <a:latin typeface="Source Sans Pro"/>
              <a:ea typeface="Source Sans Pro"/>
              <a:cs typeface="Source Sans Pro"/>
              <a:sym typeface="Source Sans Pro"/>
            </a:endParaRPr>
          </a:p>
        </p:txBody>
      </p:sp>
      <p:pic>
        <p:nvPicPr>
          <p:cNvPr id="609" name="Google Shape;609;g24b77f728cd_0_98" title="DemoHuman3_KCF.avi">
            <a:hlinkClick r:id="rId5"/>
          </p:cNvPr>
          <p:cNvPicPr preferRelativeResize="0"/>
          <p:nvPr/>
        </p:nvPicPr>
        <p:blipFill>
          <a:blip r:embed="rId6">
            <a:alphaModFix/>
          </a:blip>
          <a:stretch>
            <a:fillRect/>
          </a:stretch>
        </p:blipFill>
        <p:spPr>
          <a:xfrm>
            <a:off x="5693825" y="1615513"/>
            <a:ext cx="2007310" cy="2676413"/>
          </a:xfrm>
          <a:prstGeom prst="rect">
            <a:avLst/>
          </a:prstGeom>
          <a:noFill/>
          <a:ln>
            <a:noFill/>
          </a:ln>
        </p:spPr>
      </p:pic>
      <p:pic>
        <p:nvPicPr>
          <p:cNvPr id="610" name="Google Shape;610;g24b77f728cd_0_98" title="DemoHuman3_CSRT.avi">
            <a:hlinkClick r:id="rId7"/>
          </p:cNvPr>
          <p:cNvPicPr preferRelativeResize="0"/>
          <p:nvPr/>
        </p:nvPicPr>
        <p:blipFill>
          <a:blip r:embed="rId8">
            <a:alphaModFix/>
          </a:blip>
          <a:stretch>
            <a:fillRect/>
          </a:stretch>
        </p:blipFill>
        <p:spPr>
          <a:xfrm>
            <a:off x="1519400" y="1615513"/>
            <a:ext cx="2007310" cy="26764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24b8170d6bd_2_0"/>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616" name="Google Shape;616;g24b8170d6bd_2_0"/>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617" name="Google Shape;617;g24b8170d6bd_2_0"/>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618" name="Google Shape;618;g24b8170d6bd_2_0"/>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2000"/>
              <a:buFont typeface="Arial"/>
              <a:buNone/>
            </a:pPr>
            <a:r>
              <a:rPr b="1" lang="en" sz="2000">
                <a:solidFill>
                  <a:srgbClr val="0E78C0"/>
                </a:solidFill>
                <a:latin typeface="Exo 2"/>
                <a:ea typeface="Exo 2"/>
                <a:cs typeface="Exo 2"/>
                <a:sym typeface="Exo 2"/>
              </a:rPr>
              <a:t>Demo trên data của mình</a:t>
            </a:r>
            <a:endParaRPr b="1" sz="2000">
              <a:solidFill>
                <a:srgbClr val="0E78C0"/>
              </a:solidFill>
              <a:latin typeface="Exo 2"/>
              <a:ea typeface="Exo 2"/>
              <a:cs typeface="Exo 2"/>
              <a:sym typeface="Exo 2"/>
            </a:endParaRPr>
          </a:p>
        </p:txBody>
      </p:sp>
      <p:pic>
        <p:nvPicPr>
          <p:cNvPr descr="Icon&#10;&#10;Description automatically generated" id="619" name="Google Shape;619;g24b8170d6bd_2_0"/>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620" name="Google Shape;620;g24b8170d6bd_2_0"/>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621" name="Google Shape;621;g24b8170d6bd_2_0"/>
          <p:cNvSpPr txBox="1"/>
          <p:nvPr/>
        </p:nvSpPr>
        <p:spPr>
          <a:xfrm>
            <a:off x="783450" y="1335975"/>
            <a:ext cx="757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p:txBody>
      </p:sp>
      <p:sp>
        <p:nvSpPr>
          <p:cNvPr id="622" name="Google Shape;622;g24b8170d6bd_2_0"/>
          <p:cNvSpPr txBox="1"/>
          <p:nvPr/>
        </p:nvSpPr>
        <p:spPr>
          <a:xfrm>
            <a:off x="1183550" y="999925"/>
            <a:ext cx="63714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Source Sans Pro"/>
              <a:buChar char="●"/>
            </a:pPr>
            <a:r>
              <a:rPr lang="en">
                <a:latin typeface="Source Sans Pro"/>
                <a:ea typeface="Source Sans Pro"/>
                <a:cs typeface="Source Sans Pro"/>
                <a:sym typeface="Source Sans Pro"/>
              </a:rPr>
              <a:t>Bây giờ mình sẽ thử nghiệm trên video mà mình nhập vào nhé.</a:t>
            </a:r>
            <a:endParaRPr>
              <a:latin typeface="Source Sans Pro"/>
              <a:ea typeface="Source Sans Pro"/>
              <a:cs typeface="Source Sans Pro"/>
              <a:sym typeface="Source Sans Pro"/>
            </a:endParaRPr>
          </a:p>
          <a:p>
            <a:pPr indent="-317500" lvl="0" marL="457200" marR="0" rtl="0" algn="l">
              <a:lnSpc>
                <a:spcPct val="100000"/>
              </a:lnSpc>
              <a:spcBef>
                <a:spcPts val="0"/>
              </a:spcBef>
              <a:spcAft>
                <a:spcPts val="0"/>
              </a:spcAft>
              <a:buSzPts val="1400"/>
              <a:buFont typeface="Source Sans Pro"/>
              <a:buChar char="●"/>
            </a:pPr>
            <a:r>
              <a:rPr lang="en">
                <a:latin typeface="Source Sans Pro"/>
                <a:ea typeface="Source Sans Pro"/>
                <a:cs typeface="Source Sans Pro"/>
                <a:sym typeface="Source Sans Pro"/>
              </a:rPr>
              <a:t>Ở đây mình sẽ chạy trên video mot.mp4</a:t>
            </a:r>
            <a:endParaRPr>
              <a:latin typeface="Source Sans Pro"/>
              <a:ea typeface="Source Sans Pro"/>
              <a:cs typeface="Source Sans Pro"/>
              <a:sym typeface="Source Sans Pro"/>
            </a:endParaRPr>
          </a:p>
        </p:txBody>
      </p:sp>
      <p:pic>
        <p:nvPicPr>
          <p:cNvPr id="623" name="Google Shape;623;g24b8170d6bd_2_0" title="mot.mp4">
            <a:hlinkClick r:id="rId5"/>
          </p:cNvPr>
          <p:cNvPicPr preferRelativeResize="0"/>
          <p:nvPr/>
        </p:nvPicPr>
        <p:blipFill>
          <a:blip r:embed="rId6">
            <a:alphaModFix/>
          </a:blip>
          <a:stretch>
            <a:fillRect/>
          </a:stretch>
        </p:blipFill>
        <p:spPr>
          <a:xfrm>
            <a:off x="2192963" y="1615513"/>
            <a:ext cx="4758067" cy="2676413"/>
          </a:xfrm>
          <a:prstGeom prst="rect">
            <a:avLst/>
          </a:prstGeom>
          <a:noFill/>
          <a:ln>
            <a:noFill/>
          </a:ln>
        </p:spPr>
      </p:pic>
      <p:sp>
        <p:nvSpPr>
          <p:cNvPr id="624" name="Google Shape;624;g24b8170d6bd_2_0"/>
          <p:cNvSpPr txBox="1"/>
          <p:nvPr/>
        </p:nvSpPr>
        <p:spPr>
          <a:xfrm>
            <a:off x="2426100" y="4406800"/>
            <a:ext cx="429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Video mình đưa vào</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24b7fa4722d_0_0"/>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630" name="Google Shape;630;g24b7fa4722d_0_0"/>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631" name="Google Shape;631;g24b7fa4722d_0_0"/>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632" name="Google Shape;632;g24b7fa4722d_0_0"/>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2000"/>
              <a:buFont typeface="Arial"/>
              <a:buNone/>
            </a:pPr>
            <a:r>
              <a:rPr b="1" lang="en" sz="2000">
                <a:solidFill>
                  <a:srgbClr val="0E78C0"/>
                </a:solidFill>
                <a:latin typeface="Exo 2"/>
                <a:ea typeface="Exo 2"/>
                <a:cs typeface="Exo 2"/>
                <a:sym typeface="Exo 2"/>
              </a:rPr>
              <a:t>Demo trên video bất kỳ</a:t>
            </a:r>
            <a:endParaRPr b="1" sz="2000">
              <a:solidFill>
                <a:srgbClr val="0E78C0"/>
              </a:solidFill>
              <a:latin typeface="Exo 2"/>
              <a:ea typeface="Exo 2"/>
              <a:cs typeface="Exo 2"/>
              <a:sym typeface="Exo 2"/>
            </a:endParaRPr>
          </a:p>
        </p:txBody>
      </p:sp>
      <p:pic>
        <p:nvPicPr>
          <p:cNvPr descr="Icon&#10;&#10;Description automatically generated" id="633" name="Google Shape;633;g24b7fa4722d_0_0"/>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634" name="Google Shape;634;g24b7fa4722d_0_0"/>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635" name="Google Shape;635;g24b7fa4722d_0_0"/>
          <p:cNvSpPr txBox="1"/>
          <p:nvPr/>
        </p:nvSpPr>
        <p:spPr>
          <a:xfrm>
            <a:off x="783450" y="1335975"/>
            <a:ext cx="757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p:txBody>
      </p:sp>
      <p:sp>
        <p:nvSpPr>
          <p:cNvPr id="636" name="Google Shape;636;g24b7fa4722d_0_0"/>
          <p:cNvSpPr txBox="1"/>
          <p:nvPr/>
        </p:nvSpPr>
        <p:spPr>
          <a:xfrm>
            <a:off x="2426100" y="960900"/>
            <a:ext cx="429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Kết quả tracking v</a:t>
            </a:r>
            <a:r>
              <a:rPr lang="en">
                <a:latin typeface="Source Sans Pro"/>
                <a:ea typeface="Source Sans Pro"/>
                <a:cs typeface="Source Sans Pro"/>
                <a:sym typeface="Source Sans Pro"/>
              </a:rPr>
              <a:t>ideo mình đưa vào</a:t>
            </a:r>
            <a:endParaRPr>
              <a:latin typeface="Source Sans Pro"/>
              <a:ea typeface="Source Sans Pro"/>
              <a:cs typeface="Source Sans Pro"/>
              <a:sym typeface="Source Sans Pro"/>
            </a:endParaRPr>
          </a:p>
        </p:txBody>
      </p:sp>
      <p:pic>
        <p:nvPicPr>
          <p:cNvPr id="637" name="Google Shape;637;g24b7fa4722d_0_0" title="Demomot.avi">
            <a:hlinkClick r:id="rId5"/>
          </p:cNvPr>
          <p:cNvPicPr preferRelativeResize="0"/>
          <p:nvPr/>
        </p:nvPicPr>
        <p:blipFill>
          <a:blip r:embed="rId6">
            <a:alphaModFix/>
          </a:blip>
          <a:stretch>
            <a:fillRect/>
          </a:stretch>
        </p:blipFill>
        <p:spPr>
          <a:xfrm>
            <a:off x="4792161" y="1576400"/>
            <a:ext cx="4077638" cy="2293675"/>
          </a:xfrm>
          <a:prstGeom prst="rect">
            <a:avLst/>
          </a:prstGeom>
          <a:noFill/>
          <a:ln>
            <a:noFill/>
          </a:ln>
        </p:spPr>
      </p:pic>
      <p:sp>
        <p:nvSpPr>
          <p:cNvPr id="638" name="Google Shape;638;g24b7fa4722d_0_0"/>
          <p:cNvSpPr txBox="1"/>
          <p:nvPr/>
        </p:nvSpPr>
        <p:spPr>
          <a:xfrm>
            <a:off x="6556625" y="4041125"/>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KCF</a:t>
            </a:r>
            <a:endParaRPr>
              <a:latin typeface="Source Sans Pro"/>
              <a:ea typeface="Source Sans Pro"/>
              <a:cs typeface="Source Sans Pro"/>
              <a:sym typeface="Source Sans Pro"/>
            </a:endParaRPr>
          </a:p>
        </p:txBody>
      </p:sp>
      <p:pic>
        <p:nvPicPr>
          <p:cNvPr id="639" name="Google Shape;639;g24b7fa4722d_0_0" title="Demomot_CSRT.avi">
            <a:hlinkClick r:id="rId7"/>
          </p:cNvPr>
          <p:cNvPicPr preferRelativeResize="0"/>
          <p:nvPr/>
        </p:nvPicPr>
        <p:blipFill>
          <a:blip r:embed="rId8">
            <a:alphaModFix/>
          </a:blip>
          <a:stretch>
            <a:fillRect/>
          </a:stretch>
        </p:blipFill>
        <p:spPr>
          <a:xfrm>
            <a:off x="340550" y="1559538"/>
            <a:ext cx="4077651" cy="2293679"/>
          </a:xfrm>
          <a:prstGeom prst="rect">
            <a:avLst/>
          </a:prstGeom>
          <a:noFill/>
          <a:ln>
            <a:noFill/>
          </a:ln>
        </p:spPr>
      </p:pic>
      <p:sp>
        <p:nvSpPr>
          <p:cNvPr id="640" name="Google Shape;640;g24b7fa4722d_0_0"/>
          <p:cNvSpPr txBox="1"/>
          <p:nvPr/>
        </p:nvSpPr>
        <p:spPr>
          <a:xfrm>
            <a:off x="2058825" y="4051675"/>
            <a:ext cx="64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CSRT</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225b4954b75_0_32"/>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109" name="Google Shape;109;g225b4954b75_0_32"/>
          <p:cNvSpPr txBox="1"/>
          <p:nvPr/>
        </p:nvSpPr>
        <p:spPr>
          <a:xfrm>
            <a:off x="274200" y="1669688"/>
            <a:ext cx="8595600" cy="4926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Exo 2"/>
              <a:ea typeface="Exo 2"/>
              <a:cs typeface="Exo 2"/>
              <a:sym typeface="Exo 2"/>
            </a:endParaRPr>
          </a:p>
        </p:txBody>
      </p:sp>
      <p:cxnSp>
        <p:nvCxnSpPr>
          <p:cNvPr id="110" name="Google Shape;110;g225b4954b75_0_32"/>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111" name="Google Shape;111;g225b4954b75_0_32"/>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Single Object Tracking (SOT) là gì?</a:t>
            </a:r>
            <a:endParaRPr b="1" i="0" sz="2000" u="none" cap="none" strike="noStrike">
              <a:solidFill>
                <a:srgbClr val="0E78C0"/>
              </a:solidFill>
              <a:latin typeface="Exo 2"/>
              <a:ea typeface="Exo 2"/>
              <a:cs typeface="Exo 2"/>
              <a:sym typeface="Exo 2"/>
            </a:endParaRPr>
          </a:p>
        </p:txBody>
      </p:sp>
      <p:pic>
        <p:nvPicPr>
          <p:cNvPr descr="Icon&#10;&#10;Description automatically generated" id="112" name="Google Shape;112;g225b4954b75_0_32"/>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113" name="Google Shape;113;g225b4954b75_0_32"/>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114" name="Google Shape;114;g225b4954b75_0_32"/>
          <p:cNvSpPr txBox="1"/>
          <p:nvPr/>
        </p:nvSpPr>
        <p:spPr>
          <a:xfrm>
            <a:off x="783450" y="1335975"/>
            <a:ext cx="75771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Single object tracking là quá trình xác định và theo dõi vị trí của </a:t>
            </a:r>
            <a:r>
              <a:rPr b="1" i="0" lang="en" sz="1400" u="none" cap="none" strike="noStrike">
                <a:solidFill>
                  <a:srgbClr val="000000"/>
                </a:solidFill>
                <a:latin typeface="Source Sans Pro"/>
                <a:ea typeface="Source Sans Pro"/>
                <a:cs typeface="Source Sans Pro"/>
                <a:sym typeface="Source Sans Pro"/>
              </a:rPr>
              <a:t>một </a:t>
            </a:r>
            <a:r>
              <a:rPr b="0" i="0" lang="en" sz="1400" u="none" cap="none" strike="noStrike">
                <a:solidFill>
                  <a:srgbClr val="000000"/>
                </a:solidFill>
                <a:latin typeface="Source Sans Pro"/>
                <a:ea typeface="Source Sans Pro"/>
                <a:cs typeface="Source Sans Pro"/>
                <a:sym typeface="Source Sans Pro"/>
              </a:rPr>
              <a:t>đối tượng di động trong </a:t>
            </a:r>
            <a:r>
              <a:rPr b="1" i="0" lang="en" sz="1400" u="none" cap="none" strike="noStrike">
                <a:solidFill>
                  <a:srgbClr val="000000"/>
                </a:solidFill>
                <a:latin typeface="Source Sans Pro"/>
                <a:ea typeface="Source Sans Pro"/>
                <a:cs typeface="Source Sans Pro"/>
                <a:sym typeface="Source Sans Pro"/>
              </a:rPr>
              <a:t>một chuỗi hình ảnh</a:t>
            </a:r>
            <a:r>
              <a:rPr b="0" i="0" lang="en" sz="1400" u="none" cap="none" strike="noStrike">
                <a:solidFill>
                  <a:srgbClr val="000000"/>
                </a:solidFill>
                <a:latin typeface="Source Sans Pro"/>
                <a:ea typeface="Source Sans Pro"/>
                <a:cs typeface="Source Sans Pro"/>
                <a:sym typeface="Source Sans Pro"/>
              </a:rPr>
              <a:t> hoặc </a:t>
            </a:r>
            <a:r>
              <a:rPr b="1" i="0" lang="en" sz="1400" u="none" cap="none" strike="noStrike">
                <a:solidFill>
                  <a:srgbClr val="000000"/>
                </a:solidFill>
                <a:latin typeface="Source Sans Pro"/>
                <a:ea typeface="Source Sans Pro"/>
                <a:cs typeface="Source Sans Pro"/>
                <a:sym typeface="Source Sans Pro"/>
              </a:rPr>
              <a:t>video</a:t>
            </a:r>
            <a:r>
              <a:rPr b="0" i="0" lang="en" sz="1400" u="none" cap="none" strike="noStrike">
                <a:solidFill>
                  <a:srgbClr val="000000"/>
                </a:solidFill>
                <a:latin typeface="Source Sans Pro"/>
                <a:ea typeface="Source Sans Pro"/>
                <a:cs typeface="Source Sans Pro"/>
                <a:sym typeface="Source Sans Pro"/>
              </a:rPr>
              <a:t>.</a:t>
            </a:r>
            <a:endParaRPr b="0" i="0" sz="14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p:txBody>
      </p:sp>
      <p:pic>
        <p:nvPicPr>
          <p:cNvPr id="115" name="Google Shape;115;g225b4954b75_0_32" title="visualize dataset OTB2013 Basketball">
            <a:hlinkClick r:id="rId5"/>
          </p:cNvPr>
          <p:cNvPicPr preferRelativeResize="0"/>
          <p:nvPr/>
        </p:nvPicPr>
        <p:blipFill rotWithShape="1">
          <a:blip r:embed="rId6">
            <a:alphaModFix/>
          </a:blip>
          <a:srcRect b="0" l="0" r="0" t="0"/>
          <a:stretch/>
        </p:blipFill>
        <p:spPr>
          <a:xfrm>
            <a:off x="1997065" y="2045600"/>
            <a:ext cx="5149875" cy="289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descr="Icon&#10;&#10;Description automatically generated" id="645" name="Google Shape;645;g225b4954b75_0_164"/>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646" name="Google Shape;646;g225b4954b75_0_164"/>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647" name="Google Shape;647;g225b4954b75_0_164"/>
          <p:cNvSpPr txBox="1"/>
          <p:nvPr/>
        </p:nvSpPr>
        <p:spPr>
          <a:xfrm>
            <a:off x="2286475" y="4340375"/>
            <a:ext cx="4839000" cy="7524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050"/>
              <a:buFont typeface="Arial"/>
              <a:buNone/>
            </a:pPr>
            <a:r>
              <a:rPr b="1" i="0" lang="en" sz="1050" u="sng" cap="none" strike="noStrike">
                <a:solidFill>
                  <a:schemeClr val="hlink"/>
                </a:solidFill>
                <a:latin typeface="Exo 2"/>
                <a:ea typeface="Exo 2"/>
                <a:cs typeface="Exo 2"/>
                <a:sym typeface="Exo 2"/>
                <a:hlinkClick r:id="rId5"/>
              </a:rPr>
              <a:t>21520064@gm.uit.edu.vn</a:t>
            </a:r>
            <a:endParaRPr b="1" i="0" sz="105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050"/>
              <a:buFont typeface="Arial"/>
              <a:buNone/>
            </a:pPr>
            <a:r>
              <a:rPr b="0" i="0" lang="en" sz="1100" u="sng" cap="none" strike="noStrike">
                <a:solidFill>
                  <a:schemeClr val="hlink"/>
                </a:solidFill>
                <a:latin typeface="Arial"/>
                <a:ea typeface="Arial"/>
                <a:cs typeface="Arial"/>
                <a:sym typeface="Arial"/>
                <a:hlinkClick r:id="rId6"/>
              </a:rPr>
              <a:t>Trương Thanh Minh | Facebook</a:t>
            </a:r>
            <a:endParaRPr b="1" i="0" sz="105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0E78C0"/>
              </a:solidFill>
              <a:latin typeface="Exo 2"/>
              <a:ea typeface="Exo 2"/>
              <a:cs typeface="Exo 2"/>
              <a:sym typeface="Exo 2"/>
            </a:endParaRPr>
          </a:p>
        </p:txBody>
      </p:sp>
      <p:sp>
        <p:nvSpPr>
          <p:cNvPr id="648" name="Google Shape;648;g225b4954b75_0_164"/>
          <p:cNvSpPr txBox="1"/>
          <p:nvPr/>
        </p:nvSpPr>
        <p:spPr>
          <a:xfrm flipH="1">
            <a:off x="818150" y="707343"/>
            <a:ext cx="7507800" cy="466500"/>
          </a:xfrm>
          <a:prstGeom prst="rect">
            <a:avLst/>
          </a:prstGeom>
          <a:noFill/>
          <a:ln>
            <a:noFill/>
          </a:ln>
        </p:spPr>
        <p:txBody>
          <a:bodyPr anchorCtr="0" anchor="b"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3200"/>
              <a:buFont typeface="Arial"/>
              <a:buNone/>
            </a:pPr>
            <a:r>
              <a:rPr b="1" i="0" lang="en" sz="3200" u="none" cap="none" strike="noStrike">
                <a:solidFill>
                  <a:srgbClr val="0E78C0"/>
                </a:solidFill>
                <a:latin typeface="Exo 2"/>
                <a:ea typeface="Exo 2"/>
                <a:cs typeface="Exo 2"/>
                <a:sym typeface="Exo 2"/>
              </a:rPr>
              <a:t>THANKS</a:t>
            </a:r>
            <a:r>
              <a:rPr b="1" i="0" lang="en" sz="3000" u="none" cap="none" strike="noStrike">
                <a:solidFill>
                  <a:srgbClr val="0E78C0"/>
                </a:solidFill>
                <a:latin typeface="Exo 2"/>
                <a:ea typeface="Exo 2"/>
                <a:cs typeface="Exo 2"/>
                <a:sym typeface="Exo 2"/>
              </a:rPr>
              <a:t> FOR LISTENING!</a:t>
            </a:r>
            <a:endParaRPr b="0" i="0" sz="1400" u="none" cap="none" strike="noStrike">
              <a:solidFill>
                <a:srgbClr val="000000"/>
              </a:solidFill>
              <a:latin typeface="Arial"/>
              <a:ea typeface="Arial"/>
              <a:cs typeface="Arial"/>
              <a:sym typeface="Arial"/>
            </a:endParaRPr>
          </a:p>
        </p:txBody>
      </p:sp>
      <p:cxnSp>
        <p:nvCxnSpPr>
          <p:cNvPr id="649" name="Google Shape;649;g225b4954b75_0_164"/>
          <p:cNvCxnSpPr/>
          <p:nvPr/>
        </p:nvCxnSpPr>
        <p:spPr>
          <a:xfrm>
            <a:off x="7117776" y="1297564"/>
            <a:ext cx="2026200" cy="0"/>
          </a:xfrm>
          <a:prstGeom prst="straightConnector1">
            <a:avLst/>
          </a:prstGeom>
          <a:noFill/>
          <a:ln cap="flat" cmpd="sng" w="28575">
            <a:solidFill>
              <a:srgbClr val="0E78C0"/>
            </a:solidFill>
            <a:prstDash val="solid"/>
            <a:round/>
            <a:headEnd len="sm" w="sm" type="none"/>
            <a:tailEnd len="sm" w="sm" type="none"/>
          </a:ln>
        </p:spPr>
      </p:cxnSp>
      <p:cxnSp>
        <p:nvCxnSpPr>
          <p:cNvPr id="650" name="Google Shape;650;g225b4954b75_0_164"/>
          <p:cNvCxnSpPr/>
          <p:nvPr/>
        </p:nvCxnSpPr>
        <p:spPr>
          <a:xfrm>
            <a:off x="1" y="3822557"/>
            <a:ext cx="2026200" cy="0"/>
          </a:xfrm>
          <a:prstGeom prst="straightConnector1">
            <a:avLst/>
          </a:prstGeom>
          <a:noFill/>
          <a:ln cap="flat" cmpd="sng" w="28575">
            <a:solidFill>
              <a:srgbClr val="0E78C0"/>
            </a:solidFill>
            <a:prstDash val="solid"/>
            <a:round/>
            <a:headEnd len="sm" w="sm" type="none"/>
            <a:tailEnd len="sm" w="sm" type="none"/>
          </a:ln>
        </p:spPr>
      </p:cxnSp>
      <p:pic>
        <p:nvPicPr>
          <p:cNvPr id="651" name="Google Shape;651;g225b4954b75_0_164"/>
          <p:cNvPicPr preferRelativeResize="0"/>
          <p:nvPr/>
        </p:nvPicPr>
        <p:blipFill rotWithShape="1">
          <a:blip r:embed="rId7">
            <a:alphaModFix/>
          </a:blip>
          <a:srcRect b="0" l="0" r="0" t="0"/>
          <a:stretch/>
        </p:blipFill>
        <p:spPr>
          <a:xfrm>
            <a:off x="2026188" y="1297585"/>
            <a:ext cx="5359575" cy="3100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g24b77f728cd_0_35"/>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657" name="Google Shape;657;g24b77f728cd_0_35"/>
          <p:cNvSpPr txBox="1"/>
          <p:nvPr/>
        </p:nvSpPr>
        <p:spPr>
          <a:xfrm>
            <a:off x="274200" y="1186838"/>
            <a:ext cx="8595600" cy="400200"/>
          </a:xfrm>
          <a:prstGeom prst="rect">
            <a:avLst/>
          </a:prstGeom>
          <a:noFill/>
          <a:ln>
            <a:noFill/>
          </a:ln>
        </p:spPr>
        <p:txBody>
          <a:bodyPr anchorCtr="0" anchor="t" bIns="91425" lIns="91425" spcFirstLastPara="1" rIns="91425" wrap="square" tIns="91425">
            <a:spAutoFit/>
          </a:bodyPr>
          <a:lstStyle/>
          <a:p>
            <a:pPr indent="-317500" lvl="0" marL="914400" marR="0" rtl="0" algn="l">
              <a:lnSpc>
                <a:spcPct val="100000"/>
              </a:lnSpc>
              <a:spcBef>
                <a:spcPts val="0"/>
              </a:spcBef>
              <a:spcAft>
                <a:spcPts val="0"/>
              </a:spcAft>
              <a:buSzPts val="1400"/>
              <a:buFont typeface="Source Sans Pro"/>
              <a:buChar char="●"/>
            </a:pPr>
            <a:r>
              <a:rPr lang="en">
                <a:latin typeface="Source Sans Pro"/>
                <a:ea typeface="Source Sans Pro"/>
                <a:cs typeface="Source Sans Pro"/>
                <a:sym typeface="Source Sans Pro"/>
              </a:rPr>
              <a:t>Có 11 lớp. Mỗi chuỗi được phân loại với 11 lớp. Một chuỗi có thể thuộc nhiều lớp.</a:t>
            </a:r>
            <a:endParaRPr>
              <a:latin typeface="Source Sans Pro"/>
              <a:ea typeface="Source Sans Pro"/>
              <a:cs typeface="Source Sans Pro"/>
              <a:sym typeface="Source Sans Pro"/>
            </a:endParaRPr>
          </a:p>
        </p:txBody>
      </p:sp>
      <p:cxnSp>
        <p:nvCxnSpPr>
          <p:cNvPr id="658" name="Google Shape;658;g24b77f728cd_0_35"/>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659" name="Google Shape;659;g24b77f728cd_0_35"/>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Dataset</a:t>
            </a:r>
            <a:endParaRPr b="1" i="0" sz="2000" u="none" cap="none" strike="noStrike">
              <a:solidFill>
                <a:srgbClr val="0E78C0"/>
              </a:solidFill>
              <a:latin typeface="Exo 2"/>
              <a:ea typeface="Exo 2"/>
              <a:cs typeface="Exo 2"/>
              <a:sym typeface="Exo 2"/>
            </a:endParaRPr>
          </a:p>
        </p:txBody>
      </p:sp>
      <p:pic>
        <p:nvPicPr>
          <p:cNvPr descr="Icon&#10;&#10;Description automatically generated" id="660" name="Google Shape;660;g24b77f728cd_0_35"/>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661" name="Google Shape;661;g24b77f728cd_0_35"/>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pic>
        <p:nvPicPr>
          <p:cNvPr id="662" name="Google Shape;662;g24b77f728cd_0_35"/>
          <p:cNvPicPr preferRelativeResize="0"/>
          <p:nvPr/>
        </p:nvPicPr>
        <p:blipFill>
          <a:blip r:embed="rId5">
            <a:alphaModFix/>
          </a:blip>
          <a:stretch>
            <a:fillRect/>
          </a:stretch>
        </p:blipFill>
        <p:spPr>
          <a:xfrm>
            <a:off x="2167125" y="1587038"/>
            <a:ext cx="4809749" cy="32516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25b4954b75_0_44"/>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cxnSp>
        <p:nvCxnSpPr>
          <p:cNvPr id="121" name="Google Shape;121;g225b4954b75_0_44"/>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122" name="Google Shape;122;g225b4954b75_0_44"/>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Input</a:t>
            </a:r>
            <a:endParaRPr b="1" i="0" sz="2000" u="none" cap="none" strike="noStrike">
              <a:solidFill>
                <a:srgbClr val="0E78C0"/>
              </a:solidFill>
              <a:latin typeface="Exo 2"/>
              <a:ea typeface="Exo 2"/>
              <a:cs typeface="Exo 2"/>
              <a:sym typeface="Exo 2"/>
            </a:endParaRPr>
          </a:p>
        </p:txBody>
      </p:sp>
      <p:pic>
        <p:nvPicPr>
          <p:cNvPr descr="Icon&#10;&#10;Description automatically generated" id="123" name="Google Shape;123;g225b4954b75_0_44"/>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124" name="Google Shape;124;g225b4954b75_0_44"/>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125" name="Google Shape;125;g225b4954b75_0_44"/>
          <p:cNvSpPr txBox="1"/>
          <p:nvPr/>
        </p:nvSpPr>
        <p:spPr>
          <a:xfrm>
            <a:off x="478439" y="2790200"/>
            <a:ext cx="8547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Source Sans Pro"/>
                <a:ea typeface="Source Sans Pro"/>
                <a:cs typeface="Source Sans Pro"/>
                <a:sym typeface="Source Sans Pro"/>
              </a:rPr>
              <a:t>Input</a:t>
            </a:r>
            <a:endParaRPr b="1" i="0" sz="1700" u="none" cap="none" strike="noStrike">
              <a:solidFill>
                <a:srgbClr val="000000"/>
              </a:solidFill>
              <a:latin typeface="Source Sans Pro"/>
              <a:ea typeface="Source Sans Pro"/>
              <a:cs typeface="Source Sans Pro"/>
              <a:sym typeface="Source Sans Pro"/>
            </a:endParaRPr>
          </a:p>
        </p:txBody>
      </p:sp>
      <p:cxnSp>
        <p:nvCxnSpPr>
          <p:cNvPr id="126" name="Google Shape;126;g225b4954b75_0_44"/>
          <p:cNvCxnSpPr>
            <a:stCxn id="125" idx="3"/>
            <a:endCxn id="127" idx="1"/>
          </p:cNvCxnSpPr>
          <p:nvPr/>
        </p:nvCxnSpPr>
        <p:spPr>
          <a:xfrm flipH="1" rot="10800000">
            <a:off x="1333139" y="2296400"/>
            <a:ext cx="1262700" cy="717000"/>
          </a:xfrm>
          <a:prstGeom prst="straightConnector1">
            <a:avLst/>
          </a:prstGeom>
          <a:noFill/>
          <a:ln cap="flat" cmpd="sng" w="9525">
            <a:solidFill>
              <a:schemeClr val="accent2"/>
            </a:solidFill>
            <a:prstDash val="solid"/>
            <a:round/>
            <a:headEnd len="sm" w="sm" type="none"/>
            <a:tailEnd len="med" w="med" type="triangle"/>
          </a:ln>
        </p:spPr>
      </p:cxnSp>
      <p:cxnSp>
        <p:nvCxnSpPr>
          <p:cNvPr id="128" name="Google Shape;128;g225b4954b75_0_44"/>
          <p:cNvCxnSpPr>
            <a:stCxn id="125" idx="3"/>
            <a:endCxn id="129" idx="1"/>
          </p:cNvCxnSpPr>
          <p:nvPr/>
        </p:nvCxnSpPr>
        <p:spPr>
          <a:xfrm>
            <a:off x="1333139" y="3013400"/>
            <a:ext cx="1262700" cy="377100"/>
          </a:xfrm>
          <a:prstGeom prst="straightConnector1">
            <a:avLst/>
          </a:prstGeom>
          <a:noFill/>
          <a:ln cap="flat" cmpd="sng" w="9525">
            <a:solidFill>
              <a:schemeClr val="accent2"/>
            </a:solidFill>
            <a:prstDash val="solid"/>
            <a:round/>
            <a:headEnd len="sm" w="sm" type="none"/>
            <a:tailEnd len="med" w="med" type="triangle"/>
          </a:ln>
        </p:spPr>
      </p:cxnSp>
      <p:sp>
        <p:nvSpPr>
          <p:cNvPr id="127" name="Google Shape;127;g225b4954b75_0_44"/>
          <p:cNvSpPr txBox="1"/>
          <p:nvPr/>
        </p:nvSpPr>
        <p:spPr>
          <a:xfrm>
            <a:off x="2595950" y="2096188"/>
            <a:ext cx="577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ource Sans Pro"/>
                <a:ea typeface="Source Sans Pro"/>
                <a:cs typeface="Source Sans Pro"/>
                <a:sym typeface="Source Sans Pro"/>
              </a:rPr>
              <a:t>Chuỗi hình ảnh hoặc video mà trong đó chứa đối tượng ta muốn theo dõi</a:t>
            </a:r>
            <a:endParaRPr b="0" i="0" sz="1400" u="none" cap="none" strike="noStrike">
              <a:solidFill>
                <a:srgbClr val="000000"/>
              </a:solidFill>
              <a:latin typeface="Source Sans Pro"/>
              <a:ea typeface="Source Sans Pro"/>
              <a:cs typeface="Source Sans Pro"/>
              <a:sym typeface="Source Sans Pro"/>
            </a:endParaRPr>
          </a:p>
        </p:txBody>
      </p:sp>
      <p:sp>
        <p:nvSpPr>
          <p:cNvPr id="129" name="Google Shape;129;g225b4954b75_0_44"/>
          <p:cNvSpPr txBox="1"/>
          <p:nvPr/>
        </p:nvSpPr>
        <p:spPr>
          <a:xfrm>
            <a:off x="2595950" y="3190388"/>
            <a:ext cx="6069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ource Sans Pro"/>
                <a:ea typeface="Source Sans Pro"/>
                <a:cs typeface="Source Sans Pro"/>
                <a:sym typeface="Source Sans Pro"/>
              </a:rPr>
              <a:t>Vị trí ban đầu của đối tượng (trong khung hình đầu tiên) mà ta muốn theo dõi.</a:t>
            </a:r>
            <a:endParaRPr b="0" i="0" sz="14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225b4954b75_0_84"/>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cxnSp>
        <p:nvCxnSpPr>
          <p:cNvPr id="135" name="Google Shape;135;g225b4954b75_0_84"/>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136" name="Google Shape;136;g225b4954b75_0_84"/>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Input</a:t>
            </a:r>
            <a:endParaRPr b="1" i="0" sz="2000" u="none" cap="none" strike="noStrike">
              <a:solidFill>
                <a:srgbClr val="0E78C0"/>
              </a:solidFill>
              <a:latin typeface="Exo 2"/>
              <a:ea typeface="Exo 2"/>
              <a:cs typeface="Exo 2"/>
              <a:sym typeface="Exo 2"/>
            </a:endParaRPr>
          </a:p>
        </p:txBody>
      </p:sp>
      <p:pic>
        <p:nvPicPr>
          <p:cNvPr descr="Icon&#10;&#10;Description automatically generated" id="137" name="Google Shape;137;g225b4954b75_0_84"/>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138" name="Google Shape;138;g225b4954b75_0_84"/>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139" name="Google Shape;139;g225b4954b75_0_84"/>
          <p:cNvSpPr txBox="1"/>
          <p:nvPr/>
        </p:nvSpPr>
        <p:spPr>
          <a:xfrm>
            <a:off x="1183551" y="1324875"/>
            <a:ext cx="6273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Source Sans Pro"/>
              <a:buAutoNum type="arabicPeriod"/>
            </a:pPr>
            <a:r>
              <a:rPr b="1" i="0" lang="en" sz="1400" u="none" cap="none" strike="noStrike">
                <a:solidFill>
                  <a:srgbClr val="000000"/>
                </a:solidFill>
                <a:latin typeface="Source Sans Pro"/>
                <a:ea typeface="Source Sans Pro"/>
                <a:cs typeface="Source Sans Pro"/>
                <a:sym typeface="Source Sans Pro"/>
              </a:rPr>
              <a:t>Chuỗi hình ảnh hoặc video mà trong đó chứa đối tượng ta muốn theo dõi</a:t>
            </a:r>
            <a:endParaRPr b="1" i="0" sz="1400" u="none" cap="none" strike="noStrike">
              <a:solidFill>
                <a:srgbClr val="000000"/>
              </a:solidFill>
              <a:latin typeface="Source Sans Pro"/>
              <a:ea typeface="Source Sans Pro"/>
              <a:cs typeface="Source Sans Pro"/>
              <a:sym typeface="Source Sans Pro"/>
            </a:endParaRPr>
          </a:p>
        </p:txBody>
      </p:sp>
      <p:pic>
        <p:nvPicPr>
          <p:cNvPr id="140" name="Google Shape;140;g225b4954b75_0_84"/>
          <p:cNvPicPr preferRelativeResize="0"/>
          <p:nvPr/>
        </p:nvPicPr>
        <p:blipFill rotWithShape="1">
          <a:blip r:embed="rId5">
            <a:alphaModFix/>
          </a:blip>
          <a:srcRect b="0" l="0" r="0" t="0"/>
          <a:stretch/>
        </p:blipFill>
        <p:spPr>
          <a:xfrm>
            <a:off x="639075" y="1725075"/>
            <a:ext cx="3025925" cy="2891900"/>
          </a:xfrm>
          <a:prstGeom prst="rect">
            <a:avLst/>
          </a:prstGeom>
          <a:noFill/>
          <a:ln>
            <a:noFill/>
          </a:ln>
        </p:spPr>
      </p:pic>
      <p:sp>
        <p:nvSpPr>
          <p:cNvPr id="141" name="Google Shape;141;g225b4954b75_0_84"/>
          <p:cNvSpPr txBox="1"/>
          <p:nvPr/>
        </p:nvSpPr>
        <p:spPr>
          <a:xfrm>
            <a:off x="1319075" y="4661250"/>
            <a:ext cx="166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ource Sans Pro"/>
                <a:ea typeface="Source Sans Pro"/>
                <a:cs typeface="Source Sans Pro"/>
                <a:sym typeface="Source Sans Pro"/>
              </a:rPr>
              <a:t>Chuỗi các hình ảnh</a:t>
            </a:r>
            <a:endParaRPr b="0" i="0" sz="1400" u="none" cap="none" strike="noStrike">
              <a:solidFill>
                <a:srgbClr val="000000"/>
              </a:solidFill>
              <a:latin typeface="Source Sans Pro"/>
              <a:ea typeface="Source Sans Pro"/>
              <a:cs typeface="Source Sans Pro"/>
              <a:sym typeface="Source Sans Pro"/>
            </a:endParaRPr>
          </a:p>
        </p:txBody>
      </p:sp>
      <p:pic>
        <p:nvPicPr>
          <p:cNvPr id="142" name="Google Shape;142;g225b4954b75_0_84" title="mot.mp4">
            <a:hlinkClick r:id="rId6"/>
          </p:cNvPr>
          <p:cNvPicPr preferRelativeResize="0"/>
          <p:nvPr/>
        </p:nvPicPr>
        <p:blipFill rotWithShape="1">
          <a:blip r:embed="rId7">
            <a:alphaModFix/>
          </a:blip>
          <a:srcRect b="0" l="0" r="0" t="0"/>
          <a:stretch/>
        </p:blipFill>
        <p:spPr>
          <a:xfrm>
            <a:off x="4498208" y="1769350"/>
            <a:ext cx="3855866" cy="2891900"/>
          </a:xfrm>
          <a:prstGeom prst="rect">
            <a:avLst/>
          </a:prstGeom>
          <a:noFill/>
          <a:ln>
            <a:noFill/>
          </a:ln>
        </p:spPr>
      </p:pic>
      <p:sp>
        <p:nvSpPr>
          <p:cNvPr id="143" name="Google Shape;143;g225b4954b75_0_84"/>
          <p:cNvSpPr txBox="1"/>
          <p:nvPr/>
        </p:nvSpPr>
        <p:spPr>
          <a:xfrm>
            <a:off x="6063588" y="4661250"/>
            <a:ext cx="725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ource Sans Pro"/>
                <a:ea typeface="Source Sans Pro"/>
                <a:cs typeface="Source Sans Pro"/>
                <a:sym typeface="Source Sans Pro"/>
              </a:rPr>
              <a:t>Video</a:t>
            </a:r>
            <a:endParaRPr b="0" i="0" sz="14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24baf0ffac4_0_0"/>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cxnSp>
        <p:nvCxnSpPr>
          <p:cNvPr id="149" name="Google Shape;149;g24baf0ffac4_0_0"/>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150" name="Google Shape;150;g24baf0ffac4_0_0"/>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Input</a:t>
            </a:r>
            <a:endParaRPr b="1" i="0" sz="2000" u="none" cap="none" strike="noStrike">
              <a:solidFill>
                <a:srgbClr val="0E78C0"/>
              </a:solidFill>
              <a:latin typeface="Exo 2"/>
              <a:ea typeface="Exo 2"/>
              <a:cs typeface="Exo 2"/>
              <a:sym typeface="Exo 2"/>
            </a:endParaRPr>
          </a:p>
        </p:txBody>
      </p:sp>
      <p:pic>
        <p:nvPicPr>
          <p:cNvPr descr="Icon&#10;&#10;Description automatically generated" id="151" name="Google Shape;151;g24baf0ffac4_0_0"/>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152" name="Google Shape;152;g24baf0ffac4_0_0"/>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153" name="Google Shape;153;g24baf0ffac4_0_0"/>
          <p:cNvSpPr txBox="1"/>
          <p:nvPr/>
        </p:nvSpPr>
        <p:spPr>
          <a:xfrm>
            <a:off x="1183551" y="1324875"/>
            <a:ext cx="6273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Source Sans Pro"/>
              <a:buAutoNum type="arabicPeriod"/>
            </a:pPr>
            <a:r>
              <a:rPr b="1" i="0" lang="en" sz="1400" u="none" cap="none" strike="noStrike">
                <a:solidFill>
                  <a:srgbClr val="000000"/>
                </a:solidFill>
                <a:latin typeface="Source Sans Pro"/>
                <a:ea typeface="Source Sans Pro"/>
                <a:cs typeface="Source Sans Pro"/>
                <a:sym typeface="Source Sans Pro"/>
              </a:rPr>
              <a:t>Chuỗi hình ảnh hoặc video mà trong đó chứa đối tượng ta muốn theo dõi</a:t>
            </a:r>
            <a:endParaRPr b="1" i="0" sz="1400" u="none" cap="none" strike="noStrike">
              <a:solidFill>
                <a:srgbClr val="000000"/>
              </a:solidFill>
              <a:latin typeface="Source Sans Pro"/>
              <a:ea typeface="Source Sans Pro"/>
              <a:cs typeface="Source Sans Pro"/>
              <a:sym typeface="Source Sans Pro"/>
            </a:endParaRPr>
          </a:p>
        </p:txBody>
      </p:sp>
      <p:sp>
        <p:nvSpPr>
          <p:cNvPr id="154" name="Google Shape;154;g24baf0ffac4_0_0"/>
          <p:cNvSpPr txBox="1"/>
          <p:nvPr/>
        </p:nvSpPr>
        <p:spPr>
          <a:xfrm>
            <a:off x="1386300" y="1725075"/>
            <a:ext cx="6371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Nếu đầu vào là chuỗi hình ảnh, tất cả các hình ảnh phải được đặt tên theo thứ tự các khung hình xuất hiện trong video.</a:t>
            </a:r>
            <a:endParaRPr>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225b4954b75_0_111"/>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cxnSp>
        <p:nvCxnSpPr>
          <p:cNvPr id="160" name="Google Shape;160;g225b4954b75_0_111"/>
          <p:cNvCxnSpPr/>
          <p:nvPr/>
        </p:nvCxnSpPr>
        <p:spPr>
          <a:xfrm flipH="1" rot="10800000">
            <a:off x="1183550" y="823069"/>
            <a:ext cx="2679000" cy="7500"/>
          </a:xfrm>
          <a:prstGeom prst="straightConnector1">
            <a:avLst/>
          </a:prstGeom>
          <a:noFill/>
          <a:ln cap="flat" cmpd="sng" w="28575">
            <a:solidFill>
              <a:srgbClr val="0091EA"/>
            </a:solidFill>
            <a:prstDash val="solid"/>
            <a:round/>
            <a:headEnd len="sm" w="sm" type="none"/>
            <a:tailEnd len="sm" w="sm" type="none"/>
          </a:ln>
        </p:spPr>
      </p:cxnSp>
      <p:sp>
        <p:nvSpPr>
          <p:cNvPr id="161" name="Google Shape;161;g225b4954b75_0_111"/>
          <p:cNvSpPr txBox="1"/>
          <p:nvPr/>
        </p:nvSpPr>
        <p:spPr>
          <a:xfrm>
            <a:off x="1183550" y="269850"/>
            <a:ext cx="606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E78C0"/>
                </a:solidFill>
                <a:latin typeface="Exo 2"/>
                <a:ea typeface="Exo 2"/>
                <a:cs typeface="Exo 2"/>
                <a:sym typeface="Exo 2"/>
              </a:rPr>
              <a:t>Input</a:t>
            </a:r>
            <a:endParaRPr b="1" i="0" sz="2000" u="none" cap="none" strike="noStrike">
              <a:solidFill>
                <a:srgbClr val="0E78C0"/>
              </a:solidFill>
              <a:latin typeface="Exo 2"/>
              <a:ea typeface="Exo 2"/>
              <a:cs typeface="Exo 2"/>
              <a:sym typeface="Exo 2"/>
            </a:endParaRPr>
          </a:p>
        </p:txBody>
      </p:sp>
      <p:pic>
        <p:nvPicPr>
          <p:cNvPr descr="Icon&#10;&#10;Description automatically generated" id="162" name="Google Shape;162;g225b4954b75_0_111"/>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descr="C:\Users\tiendv\Desktop\Logo_UIT_Web.png" id="163" name="Google Shape;163;g225b4954b75_0_111"/>
          <p:cNvPicPr preferRelativeResize="0"/>
          <p:nvPr/>
        </p:nvPicPr>
        <p:blipFill rotWithShape="1">
          <a:blip r:embed="rId4">
            <a:alphaModFix/>
          </a:blip>
          <a:srcRect b="0" l="0" r="0" t="0"/>
          <a:stretch/>
        </p:blipFill>
        <p:spPr>
          <a:xfrm>
            <a:off x="8354080" y="93628"/>
            <a:ext cx="640941" cy="766003"/>
          </a:xfrm>
          <a:prstGeom prst="rect">
            <a:avLst/>
          </a:prstGeom>
          <a:noFill/>
          <a:ln>
            <a:noFill/>
          </a:ln>
        </p:spPr>
      </p:pic>
      <p:sp>
        <p:nvSpPr>
          <p:cNvPr id="164" name="Google Shape;164;g225b4954b75_0_111"/>
          <p:cNvSpPr txBox="1"/>
          <p:nvPr/>
        </p:nvSpPr>
        <p:spPr>
          <a:xfrm>
            <a:off x="1183550" y="1324875"/>
            <a:ext cx="678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Source Sans Pro"/>
                <a:ea typeface="Source Sans Pro"/>
                <a:cs typeface="Source Sans Pro"/>
                <a:sym typeface="Source Sans Pro"/>
              </a:rPr>
              <a:t>2. Vị trí ban đầu của đối tượng (trong khung hình đầu tiên) mà ta muốn theo dõi.</a:t>
            </a:r>
            <a:endParaRPr b="1" i="0" sz="1400" u="none" cap="none" strike="noStrike">
              <a:solidFill>
                <a:srgbClr val="000000"/>
              </a:solidFill>
              <a:latin typeface="Source Sans Pro"/>
              <a:ea typeface="Source Sans Pro"/>
              <a:cs typeface="Source Sans Pro"/>
              <a:sym typeface="Source Sans Pro"/>
            </a:endParaRPr>
          </a:p>
        </p:txBody>
      </p:sp>
      <p:sp>
        <p:nvSpPr>
          <p:cNvPr id="165" name="Google Shape;165;g225b4954b75_0_111"/>
          <p:cNvSpPr txBox="1"/>
          <p:nvPr/>
        </p:nvSpPr>
        <p:spPr>
          <a:xfrm>
            <a:off x="1389200" y="1826500"/>
            <a:ext cx="6371400" cy="2878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Vị trí ban đầu của đối tượng thường được xác định bằng cách xác định </a:t>
            </a:r>
            <a:r>
              <a:rPr b="1" i="0" lang="en" sz="1400" u="none" cap="none" strike="noStrike">
                <a:solidFill>
                  <a:srgbClr val="000000"/>
                </a:solidFill>
                <a:latin typeface="Source Sans Pro"/>
                <a:ea typeface="Source Sans Pro"/>
                <a:cs typeface="Source Sans Pro"/>
                <a:sym typeface="Source Sans Pro"/>
              </a:rPr>
              <a:t>bounding box (BB)</a:t>
            </a:r>
            <a:r>
              <a:rPr b="0" i="0" lang="en" sz="1400" u="none" cap="none" strike="noStrike">
                <a:solidFill>
                  <a:srgbClr val="000000"/>
                </a:solidFill>
                <a:latin typeface="Source Sans Pro"/>
                <a:ea typeface="Source Sans Pro"/>
                <a:cs typeface="Source Sans Pro"/>
                <a:sym typeface="Source Sans Pro"/>
              </a:rPr>
              <a:t> xung quanh đối tượng trong khung hình ban đầu</a:t>
            </a:r>
            <a:endParaRPr b="0" i="0" sz="1400" u="none" cap="none" strike="noStrike">
              <a:solidFill>
                <a:srgbClr val="000000"/>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BB sẽ gồm </a:t>
            </a:r>
            <a:r>
              <a:rPr b="1" i="0" lang="en" sz="1400" u="none" cap="none" strike="noStrike">
                <a:solidFill>
                  <a:srgbClr val="000000"/>
                </a:solidFill>
                <a:latin typeface="Source Sans Pro"/>
                <a:ea typeface="Source Sans Pro"/>
                <a:cs typeface="Source Sans Pro"/>
                <a:sym typeface="Source Sans Pro"/>
              </a:rPr>
              <a:t>4 </a:t>
            </a:r>
            <a:r>
              <a:rPr b="0" i="0" lang="en" sz="1400" u="none" cap="none" strike="noStrike">
                <a:solidFill>
                  <a:srgbClr val="000000"/>
                </a:solidFill>
                <a:latin typeface="Source Sans Pro"/>
                <a:ea typeface="Source Sans Pro"/>
                <a:cs typeface="Source Sans Pro"/>
                <a:sym typeface="Source Sans Pro"/>
              </a:rPr>
              <a:t>giá trị:</a:t>
            </a:r>
            <a:endParaRPr b="0" i="0" sz="1400" u="none" cap="none" strike="noStrike">
              <a:solidFill>
                <a:srgbClr val="000000"/>
              </a:solidFill>
              <a:latin typeface="Source Sans Pro"/>
              <a:ea typeface="Source Sans Pro"/>
              <a:cs typeface="Source Sans Pro"/>
              <a:sym typeface="Source Sans Pro"/>
            </a:endParaRPr>
          </a:p>
          <a:p>
            <a:pPr indent="-317500" lvl="1" marL="914400" marR="0" rtl="0" algn="l">
              <a:lnSpc>
                <a:spcPct val="115000"/>
              </a:lnSpc>
              <a:spcBef>
                <a:spcPts val="0"/>
              </a:spcBef>
              <a:spcAft>
                <a:spcPts val="0"/>
              </a:spcAft>
              <a:buClr>
                <a:srgbClr val="000000"/>
              </a:buClr>
              <a:buSzPts val="1400"/>
              <a:buFont typeface="Source Sans Pro"/>
              <a:buChar char="○"/>
            </a:pPr>
            <a:r>
              <a:rPr b="1" i="0" lang="en" sz="1400" u="none" cap="none" strike="noStrike">
                <a:solidFill>
                  <a:srgbClr val="000000"/>
                </a:solidFill>
                <a:latin typeface="Source Sans Pro"/>
                <a:ea typeface="Source Sans Pro"/>
                <a:cs typeface="Source Sans Pro"/>
                <a:sym typeface="Source Sans Pro"/>
              </a:rPr>
              <a:t>x</a:t>
            </a:r>
            <a:r>
              <a:rPr b="0" i="0" lang="en" sz="1400" u="none" cap="none" strike="noStrike">
                <a:solidFill>
                  <a:srgbClr val="000000"/>
                </a:solidFill>
                <a:latin typeface="Source Sans Pro"/>
                <a:ea typeface="Source Sans Pro"/>
                <a:cs typeface="Source Sans Pro"/>
                <a:sym typeface="Source Sans Pro"/>
              </a:rPr>
              <a:t>: Tọa độ theo trục x của góc trên trái trong khung hình đầu tiên.</a:t>
            </a:r>
            <a:endParaRPr b="0" i="0" sz="1400" u="none" cap="none" strike="noStrike">
              <a:solidFill>
                <a:srgbClr val="000000"/>
              </a:solidFill>
              <a:latin typeface="Source Sans Pro"/>
              <a:ea typeface="Source Sans Pro"/>
              <a:cs typeface="Source Sans Pro"/>
              <a:sym typeface="Source Sans Pro"/>
            </a:endParaRPr>
          </a:p>
          <a:p>
            <a:pPr indent="-317500" lvl="1" marL="914400" marR="0" rtl="0" algn="l">
              <a:lnSpc>
                <a:spcPct val="115000"/>
              </a:lnSpc>
              <a:spcBef>
                <a:spcPts val="0"/>
              </a:spcBef>
              <a:spcAft>
                <a:spcPts val="0"/>
              </a:spcAft>
              <a:buClr>
                <a:srgbClr val="000000"/>
              </a:buClr>
              <a:buSzPts val="1400"/>
              <a:buFont typeface="Source Sans Pro"/>
              <a:buChar char="○"/>
            </a:pPr>
            <a:r>
              <a:rPr b="1" i="0" lang="en" sz="1400" u="none" cap="none" strike="noStrike">
                <a:solidFill>
                  <a:srgbClr val="000000"/>
                </a:solidFill>
                <a:latin typeface="Source Sans Pro"/>
                <a:ea typeface="Source Sans Pro"/>
                <a:cs typeface="Source Sans Pro"/>
                <a:sym typeface="Source Sans Pro"/>
              </a:rPr>
              <a:t>y</a:t>
            </a:r>
            <a:r>
              <a:rPr b="0" i="0" lang="en" sz="1400" u="none" cap="none" strike="noStrike">
                <a:solidFill>
                  <a:srgbClr val="000000"/>
                </a:solidFill>
                <a:latin typeface="Source Sans Pro"/>
                <a:ea typeface="Source Sans Pro"/>
                <a:cs typeface="Source Sans Pro"/>
                <a:sym typeface="Source Sans Pro"/>
              </a:rPr>
              <a:t>:  Tọa độ theo trục y của góc trên </a:t>
            </a:r>
            <a:r>
              <a:rPr lang="en">
                <a:latin typeface="Source Sans Pro"/>
                <a:ea typeface="Source Sans Pro"/>
                <a:cs typeface="Source Sans Pro"/>
                <a:sym typeface="Source Sans Pro"/>
              </a:rPr>
              <a:t>trái </a:t>
            </a:r>
            <a:r>
              <a:rPr b="0" i="0" lang="en" sz="1400" u="none" cap="none" strike="noStrike">
                <a:solidFill>
                  <a:srgbClr val="000000"/>
                </a:solidFill>
                <a:latin typeface="Source Sans Pro"/>
                <a:ea typeface="Source Sans Pro"/>
                <a:cs typeface="Source Sans Pro"/>
                <a:sym typeface="Source Sans Pro"/>
              </a:rPr>
              <a:t>trong khung hình đầu tiên.</a:t>
            </a:r>
            <a:endParaRPr b="0" i="0" sz="1400" u="none" cap="none" strike="noStrike">
              <a:solidFill>
                <a:srgbClr val="000000"/>
              </a:solidFill>
              <a:latin typeface="Source Sans Pro"/>
              <a:ea typeface="Source Sans Pro"/>
              <a:cs typeface="Source Sans Pro"/>
              <a:sym typeface="Source Sans Pro"/>
            </a:endParaRPr>
          </a:p>
          <a:p>
            <a:pPr indent="-317500" lvl="1" marL="914400" marR="0" rtl="0" algn="l">
              <a:lnSpc>
                <a:spcPct val="115000"/>
              </a:lnSpc>
              <a:spcBef>
                <a:spcPts val="0"/>
              </a:spcBef>
              <a:spcAft>
                <a:spcPts val="0"/>
              </a:spcAft>
              <a:buClr>
                <a:srgbClr val="000000"/>
              </a:buClr>
              <a:buSzPts val="1400"/>
              <a:buFont typeface="Source Sans Pro"/>
              <a:buChar char="○"/>
            </a:pPr>
            <a:r>
              <a:rPr b="1" i="0" lang="en" sz="1400" u="none" cap="none" strike="noStrike">
                <a:solidFill>
                  <a:srgbClr val="000000"/>
                </a:solidFill>
                <a:latin typeface="Source Sans Pro"/>
                <a:ea typeface="Source Sans Pro"/>
                <a:cs typeface="Source Sans Pro"/>
                <a:sym typeface="Source Sans Pro"/>
              </a:rPr>
              <a:t>w</a:t>
            </a:r>
            <a:r>
              <a:rPr b="0" i="0" lang="en" sz="1400" u="none" cap="none" strike="noStrike">
                <a:solidFill>
                  <a:srgbClr val="000000"/>
                </a:solidFill>
                <a:latin typeface="Source Sans Pro"/>
                <a:ea typeface="Source Sans Pro"/>
                <a:cs typeface="Source Sans Pro"/>
                <a:sym typeface="Source Sans Pro"/>
              </a:rPr>
              <a:t>: Chiều rộng của đối tượng mà mình muốn xác định</a:t>
            </a:r>
            <a:endParaRPr b="0" i="0" sz="1400" u="none" cap="none" strike="noStrike">
              <a:solidFill>
                <a:srgbClr val="000000"/>
              </a:solidFill>
              <a:latin typeface="Source Sans Pro"/>
              <a:ea typeface="Source Sans Pro"/>
              <a:cs typeface="Source Sans Pro"/>
              <a:sym typeface="Source Sans Pro"/>
            </a:endParaRPr>
          </a:p>
          <a:p>
            <a:pPr indent="-317500" lvl="1" marL="914400" marR="0" rtl="0" algn="l">
              <a:lnSpc>
                <a:spcPct val="115000"/>
              </a:lnSpc>
              <a:spcBef>
                <a:spcPts val="0"/>
              </a:spcBef>
              <a:spcAft>
                <a:spcPts val="0"/>
              </a:spcAft>
              <a:buClr>
                <a:srgbClr val="000000"/>
              </a:buClr>
              <a:buSzPts val="1400"/>
              <a:buFont typeface="Source Sans Pro"/>
              <a:buChar char="○"/>
            </a:pPr>
            <a:r>
              <a:rPr b="1" i="0" lang="en" sz="1400" u="none" cap="none" strike="noStrike">
                <a:solidFill>
                  <a:srgbClr val="000000"/>
                </a:solidFill>
                <a:latin typeface="Source Sans Pro"/>
                <a:ea typeface="Source Sans Pro"/>
                <a:cs typeface="Source Sans Pro"/>
                <a:sym typeface="Source Sans Pro"/>
              </a:rPr>
              <a:t>h</a:t>
            </a:r>
            <a:r>
              <a:rPr b="0" i="0" lang="en" sz="1400" u="none" cap="none" strike="noStrike">
                <a:solidFill>
                  <a:srgbClr val="000000"/>
                </a:solidFill>
                <a:latin typeface="Source Sans Pro"/>
                <a:ea typeface="Source Sans Pro"/>
                <a:cs typeface="Source Sans Pro"/>
                <a:sym typeface="Source Sans Pro"/>
              </a:rPr>
              <a:t>: Chiều cao của đối tượng mà mình muốn xác định</a:t>
            </a:r>
            <a:endParaRPr b="0" i="0" sz="1400" u="none" cap="none" strike="noStrike">
              <a:solidFill>
                <a:srgbClr val="000000"/>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Các giá trị trong BB có thể cách nhau bằng </a:t>
            </a:r>
            <a:r>
              <a:rPr b="1" i="0" lang="en" sz="1400" u="none" cap="none" strike="noStrike">
                <a:solidFill>
                  <a:srgbClr val="000000"/>
                </a:solidFill>
                <a:latin typeface="Source Sans Pro"/>
                <a:ea typeface="Source Sans Pro"/>
                <a:cs typeface="Source Sans Pro"/>
                <a:sym typeface="Source Sans Pro"/>
              </a:rPr>
              <a:t>1</a:t>
            </a:r>
            <a:r>
              <a:rPr b="0" i="0" lang="en" sz="1400" u="none" cap="none" strike="noStrike">
                <a:solidFill>
                  <a:srgbClr val="000000"/>
                </a:solidFill>
                <a:latin typeface="Source Sans Pro"/>
                <a:ea typeface="Source Sans Pro"/>
                <a:cs typeface="Source Sans Pro"/>
                <a:sym typeface="Source Sans Pro"/>
              </a:rPr>
              <a:t> khoảng cách hoặc dấu </a:t>
            </a:r>
            <a:r>
              <a:rPr b="1" i="0" lang="en" sz="1400" u="none" cap="none" strike="noStrike">
                <a:solidFill>
                  <a:srgbClr val="000000"/>
                </a:solidFill>
                <a:latin typeface="Source Sans Pro"/>
                <a:ea typeface="Source Sans Pro"/>
                <a:cs typeface="Source Sans Pro"/>
                <a:sym typeface="Source Sans Pro"/>
              </a:rPr>
              <a:t>‘,’</a:t>
            </a:r>
            <a:endParaRPr b="1" i="0" sz="1400" u="none" cap="none" strike="noStrike">
              <a:solidFill>
                <a:srgbClr val="000000"/>
              </a:solidFill>
              <a:latin typeface="Source Sans Pro"/>
              <a:ea typeface="Source Sans Pro"/>
              <a:cs typeface="Source Sans Pro"/>
              <a:sym typeface="Source Sans Pro"/>
            </a:endParaRPr>
          </a:p>
          <a:p>
            <a:pPr indent="-317500" lvl="1" marL="9144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Ví dụ: đây là các BB hợp lệ</a:t>
            </a:r>
            <a:endParaRPr b="0" i="0" sz="1400" u="none" cap="none" strike="noStrike">
              <a:solidFill>
                <a:srgbClr val="000000"/>
              </a:solidFill>
              <a:latin typeface="Source Sans Pro"/>
              <a:ea typeface="Source Sans Pro"/>
              <a:cs typeface="Source Sans Pro"/>
              <a:sym typeface="Source Sans Pro"/>
            </a:endParaRPr>
          </a:p>
          <a:p>
            <a:pPr indent="-317500" lvl="2" marL="13716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1 2 3 4</a:t>
            </a:r>
            <a:endParaRPr b="0" i="0" sz="1400" u="none" cap="none" strike="noStrike">
              <a:solidFill>
                <a:srgbClr val="000000"/>
              </a:solidFill>
              <a:latin typeface="Source Sans Pro"/>
              <a:ea typeface="Source Sans Pro"/>
              <a:cs typeface="Source Sans Pro"/>
              <a:sym typeface="Source Sans Pro"/>
            </a:endParaRPr>
          </a:p>
          <a:p>
            <a:pPr indent="-317500" lvl="2" marL="1371600" marR="0" rtl="0" algn="l">
              <a:lnSpc>
                <a:spcPct val="115000"/>
              </a:lnSpc>
              <a:spcBef>
                <a:spcPts val="0"/>
              </a:spcBef>
              <a:spcAft>
                <a:spcPts val="0"/>
              </a:spcAft>
              <a:buClr>
                <a:srgbClr val="000000"/>
              </a:buClr>
              <a:buSzPts val="1400"/>
              <a:buFont typeface="Source Sans Pro"/>
              <a:buChar char="■"/>
            </a:pPr>
            <a:r>
              <a:rPr b="0" i="0" lang="en" sz="1400" u="none" cap="none" strike="noStrike">
                <a:solidFill>
                  <a:srgbClr val="000000"/>
                </a:solidFill>
                <a:latin typeface="Source Sans Pro"/>
                <a:ea typeface="Source Sans Pro"/>
                <a:cs typeface="Source Sans Pro"/>
                <a:sym typeface="Source Sans Pro"/>
              </a:rPr>
              <a:t>1,2,3,4</a:t>
            </a:r>
            <a:endParaRPr b="0" i="0" sz="14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